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4.xml" ContentType="application/vnd.openxmlformats-officedocument.presentationml.tags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62"/>
  </p:notesMasterIdLst>
  <p:handoutMasterIdLst>
    <p:handoutMasterId r:id="rId63"/>
  </p:handoutMasterIdLst>
  <p:sldIdLst>
    <p:sldId id="686" r:id="rId2"/>
    <p:sldId id="849" r:id="rId3"/>
    <p:sldId id="852" r:id="rId4"/>
    <p:sldId id="850" r:id="rId5"/>
    <p:sldId id="851" r:id="rId6"/>
    <p:sldId id="777" r:id="rId7"/>
    <p:sldId id="778" r:id="rId8"/>
    <p:sldId id="779" r:id="rId9"/>
    <p:sldId id="781" r:id="rId10"/>
    <p:sldId id="780" r:id="rId11"/>
    <p:sldId id="853" r:id="rId12"/>
    <p:sldId id="770" r:id="rId13"/>
    <p:sldId id="841" r:id="rId14"/>
    <p:sldId id="829" r:id="rId15"/>
    <p:sldId id="843" r:id="rId16"/>
    <p:sldId id="801" r:id="rId17"/>
    <p:sldId id="803" r:id="rId18"/>
    <p:sldId id="802" r:id="rId19"/>
    <p:sldId id="587" r:id="rId20"/>
    <p:sldId id="804" r:id="rId21"/>
    <p:sldId id="806" r:id="rId22"/>
    <p:sldId id="805" r:id="rId23"/>
    <p:sldId id="807" r:id="rId24"/>
    <p:sldId id="826" r:id="rId25"/>
    <p:sldId id="827" r:id="rId26"/>
    <p:sldId id="828" r:id="rId27"/>
    <p:sldId id="811" r:id="rId28"/>
    <p:sldId id="812" r:id="rId29"/>
    <p:sldId id="830" r:id="rId30"/>
    <p:sldId id="833" r:id="rId31"/>
    <p:sldId id="831" r:id="rId32"/>
    <p:sldId id="832" r:id="rId33"/>
    <p:sldId id="836" r:id="rId34"/>
    <p:sldId id="838" r:id="rId35"/>
    <p:sldId id="837" r:id="rId36"/>
    <p:sldId id="842" r:id="rId37"/>
    <p:sldId id="772" r:id="rId38"/>
    <p:sldId id="808" r:id="rId39"/>
    <p:sldId id="810" r:id="rId40"/>
    <p:sldId id="813" r:id="rId41"/>
    <p:sldId id="814" r:id="rId42"/>
    <p:sldId id="815" r:id="rId43"/>
    <p:sldId id="840" r:id="rId44"/>
    <p:sldId id="845" r:id="rId45"/>
    <p:sldId id="844" r:id="rId46"/>
    <p:sldId id="846" r:id="rId47"/>
    <p:sldId id="816" r:id="rId48"/>
    <p:sldId id="818" r:id="rId49"/>
    <p:sldId id="847" r:id="rId50"/>
    <p:sldId id="819" r:id="rId51"/>
    <p:sldId id="820" r:id="rId52"/>
    <p:sldId id="824" r:id="rId53"/>
    <p:sldId id="835" r:id="rId54"/>
    <p:sldId id="825" r:id="rId55"/>
    <p:sldId id="821" r:id="rId56"/>
    <p:sldId id="848" r:id="rId57"/>
    <p:sldId id="822" r:id="rId58"/>
    <p:sldId id="809" r:id="rId59"/>
    <p:sldId id="762" r:id="rId60"/>
    <p:sldId id="800" r:id="rId61"/>
  </p:sldIdLst>
  <p:sldSz cx="9144000" cy="6858000" type="letter"/>
  <p:notesSz cx="7010400" cy="9296400"/>
  <p:custDataLst>
    <p:tags r:id="rId6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i Pippert" initials="T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99FF"/>
    <a:srgbClr val="808080"/>
    <a:srgbClr val="FF9900"/>
    <a:srgbClr val="2B2B2B"/>
    <a:srgbClr val="262626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3790" autoAdjust="0"/>
  </p:normalViewPr>
  <p:slideViewPr>
    <p:cSldViewPr>
      <p:cViewPr>
        <p:scale>
          <a:sx n="121" d="100"/>
          <a:sy n="121" d="100"/>
        </p:scale>
        <p:origin x="-720" y="258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2034" y="-78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914832074562171E-2"/>
          <c:y val="0.11204937220685252"/>
          <c:w val="0.87500026782366502"/>
          <c:h val="0.84797332765836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GEM</c:v>
                </c:pt>
              </c:strCache>
            </c:strRef>
          </c:tx>
          <c:dLbls>
            <c:dLbl>
              <c:idx val="0"/>
              <c:layout>
                <c:manualLayout>
                  <c:x val="-9.1863723727447485E-2"/>
                  <c:y val="-0.137520734908136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252195837725007E-2"/>
                  <c:y val="5.96616797900262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2724905449810903E-2"/>
                  <c:y val="1.04162729658792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4294418554823498E-2"/>
                  <c:y val="-5.43414145600221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420340174013687"/>
                  <c:y val="-4.09910761154855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Americas</c:v>
                </c:pt>
                <c:pt idx="1">
                  <c:v>EMEA</c:v>
                </c:pt>
                <c:pt idx="2">
                  <c:v>Japan</c:v>
                </c:pt>
                <c:pt idx="3">
                  <c:v>G. China</c:v>
                </c:pt>
                <c:pt idx="4">
                  <c:v>KSAP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59.944000000000003</c:v>
                </c:pt>
                <c:pt idx="1">
                  <c:v>38.447000000000003</c:v>
                </c:pt>
                <c:pt idx="2">
                  <c:v>20.504000000000001</c:v>
                </c:pt>
                <c:pt idx="3">
                  <c:v>37.567</c:v>
                </c:pt>
                <c:pt idx="4">
                  <c:v>15.451000000000002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06" cy="46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gilent TT Con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04" y="0"/>
            <a:ext cx="3038105" cy="46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2" tIns="45816" rIns="91632" bIns="458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gilent TT Con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387"/>
            <a:ext cx="3038106" cy="46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2" tIns="45816" rIns="91632" bIns="458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gilent TT Con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04" y="8830387"/>
            <a:ext cx="3038105" cy="46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2" tIns="45816" rIns="91632" bIns="458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gilent TT Cond" pitchFamily="34" charset="0"/>
              </a:defRPr>
            </a:lvl1pPr>
          </a:lstStyle>
          <a:p>
            <a:pPr>
              <a:defRPr/>
            </a:pPr>
            <a:fld id="{DEB72F09-6444-4D26-8318-623775B18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683" y="4427918"/>
            <a:ext cx="5194539" cy="418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grpSp>
        <p:nvGrpSpPr>
          <p:cNvPr id="15364" name="Group 20"/>
          <p:cNvGrpSpPr>
            <a:grpSpLocks/>
          </p:cNvGrpSpPr>
          <p:nvPr/>
        </p:nvGrpSpPr>
        <p:grpSpPr bwMode="auto">
          <a:xfrm>
            <a:off x="993074" y="8747681"/>
            <a:ext cx="5041758" cy="489870"/>
            <a:chOff x="576" y="5654"/>
            <a:chExt cx="3168" cy="308"/>
          </a:xfrm>
        </p:grpSpPr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>
              <a:off x="576" y="5654"/>
              <a:ext cx="3168" cy="30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tIns="91440" bIns="91440">
              <a:spAutoFit/>
            </a:bodyPr>
            <a:lstStyle/>
            <a:p>
              <a:pPr eaLnBrk="0" hangingPunct="0">
                <a:tabLst>
                  <a:tab pos="2405341" algn="ctr"/>
                  <a:tab pos="4810681" algn="r"/>
                </a:tabLst>
                <a:defRPr/>
              </a:pPr>
              <a:r>
                <a:rPr lang="en-US" sz="1000" dirty="0">
                  <a:latin typeface="Agilent TT Cond" pitchFamily="34" charset="0"/>
                </a:rPr>
                <a:t>© Agilent Technologies, Inc. </a:t>
              </a:r>
              <a:r>
                <a:rPr lang="en-US" sz="1000" dirty="0" smtClean="0">
                  <a:latin typeface="Agilent TT Cond" pitchFamily="34" charset="0"/>
                </a:rPr>
                <a:t>2011 </a:t>
              </a:r>
              <a:r>
                <a:rPr lang="en-US" sz="1000" dirty="0">
                  <a:latin typeface="Agilent TT Cond" pitchFamily="34" charset="0"/>
                </a:rPr>
                <a:t>	</a:t>
              </a:r>
              <a:fld id="{262B497D-C64A-4D60-AE6E-FE0B6BCAEAAE}" type="slidenum">
                <a:rPr lang="en-GB" sz="1000">
                  <a:latin typeface="Agilent TT Cond" pitchFamily="34" charset="0"/>
                </a:rPr>
                <a:pPr eaLnBrk="0" hangingPunct="0">
                  <a:tabLst>
                    <a:tab pos="2405341" algn="ctr"/>
                    <a:tab pos="4810681" algn="r"/>
                  </a:tabLst>
                  <a:defRPr/>
                </a:pPr>
                <a:t>‹#›</a:t>
              </a:fld>
              <a:r>
                <a:rPr lang="en-GB" sz="1000" dirty="0">
                  <a:latin typeface="Agilent TT Cond" pitchFamily="34" charset="0"/>
                </a:rPr>
                <a:t>	</a:t>
              </a:r>
              <a:r>
                <a:rPr lang="en-GB" sz="1000" dirty="0" smtClean="0">
                  <a:latin typeface="Agilent TT Cond" pitchFamily="34" charset="0"/>
                </a:rPr>
                <a:t>TCC Training</a:t>
              </a:r>
              <a:endParaRPr lang="en-US" sz="1000" dirty="0">
                <a:latin typeface="Agilent TT Cond" pitchFamily="34" charset="0"/>
              </a:endParaRPr>
            </a:p>
            <a:p>
              <a:pPr eaLnBrk="0" hangingPunct="0">
                <a:tabLst>
                  <a:tab pos="2405341" algn="ctr"/>
                  <a:tab pos="4810681" algn="r"/>
                </a:tabLst>
                <a:defRPr/>
              </a:pPr>
              <a:r>
                <a:rPr lang="en-GB" sz="1000" dirty="0">
                  <a:latin typeface="Agilent TT Cond" pitchFamily="34" charset="0"/>
                </a:rPr>
                <a:t>		 </a:t>
              </a:r>
              <a:r>
                <a:rPr lang="en-GB" sz="1000" dirty="0" smtClean="0">
                  <a:latin typeface="Agilent TT Cond" pitchFamily="34" charset="0"/>
                </a:rPr>
                <a:t>January 2011</a:t>
              </a:r>
              <a:endParaRPr lang="en-US" sz="1000" dirty="0">
                <a:latin typeface="Agilent TT Cond" pitchFamily="34" charset="0"/>
              </a:endParaRPr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>
              <a:off x="576" y="5664"/>
              <a:ext cx="3168" cy="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08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25000"/>
      </a:spcAft>
      <a:defRPr sz="1200" kern="1200">
        <a:solidFill>
          <a:schemeClr val="tx1"/>
        </a:solidFill>
        <a:latin typeface="Agilent TT Cond" pitchFamily="34" charset="0"/>
        <a:ea typeface="+mn-ea"/>
        <a:cs typeface="+mn-cs"/>
      </a:defRPr>
    </a:lvl1pPr>
    <a:lvl2pPr marL="228600" indent="-114300" algn="l" rtl="0" eaLnBrk="0" fontAlgn="base" hangingPunct="0">
      <a:spcBef>
        <a:spcPct val="0"/>
      </a:spcBef>
      <a:spcAft>
        <a:spcPct val="25000"/>
      </a:spcAft>
      <a:buChar char="•"/>
      <a:defRPr sz="1200" kern="1200">
        <a:solidFill>
          <a:schemeClr val="tx1"/>
        </a:solidFill>
        <a:latin typeface="Agilent TT Cond" pitchFamily="34" charset="0"/>
        <a:ea typeface="+mn-ea"/>
        <a:cs typeface="+mn-cs"/>
      </a:defRPr>
    </a:lvl2pPr>
    <a:lvl3pPr marL="457200" indent="-114300" algn="l" rtl="0" eaLnBrk="0" fontAlgn="base" hangingPunct="0">
      <a:spcBef>
        <a:spcPct val="0"/>
      </a:spcBef>
      <a:spcAft>
        <a:spcPct val="25000"/>
      </a:spcAft>
      <a:buChar char="•"/>
      <a:defRPr sz="1200" kern="1200">
        <a:solidFill>
          <a:schemeClr val="tx1"/>
        </a:solidFill>
        <a:latin typeface="Agilent TT Cond" pitchFamily="34" charset="0"/>
        <a:ea typeface="+mn-ea"/>
        <a:cs typeface="+mn-cs"/>
      </a:defRPr>
    </a:lvl3pPr>
    <a:lvl4pPr marL="685800" indent="-114300" algn="l" rtl="0" eaLnBrk="0" fontAlgn="base" hangingPunct="0">
      <a:spcBef>
        <a:spcPct val="0"/>
      </a:spcBef>
      <a:spcAft>
        <a:spcPct val="25000"/>
      </a:spcAft>
      <a:buChar char="•"/>
      <a:defRPr sz="1200" kern="1200">
        <a:solidFill>
          <a:schemeClr val="tx1"/>
        </a:solidFill>
        <a:latin typeface="Agilent TT Cond" pitchFamily="34" charset="0"/>
        <a:ea typeface="+mn-ea"/>
        <a:cs typeface="+mn-cs"/>
      </a:defRPr>
    </a:lvl4pPr>
    <a:lvl5pPr marL="914400" indent="-114300" algn="l" rtl="0" eaLnBrk="0" fontAlgn="base" hangingPunct="0">
      <a:spcBef>
        <a:spcPct val="0"/>
      </a:spcBef>
      <a:spcAft>
        <a:spcPct val="25000"/>
      </a:spcAft>
      <a:buChar char="•"/>
      <a:defRPr sz="1200" kern="1200">
        <a:solidFill>
          <a:schemeClr val="tx1"/>
        </a:solidFill>
        <a:latin typeface="Agilent TT Cond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0339" y="8831264"/>
            <a:ext cx="3038475" cy="46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/>
          <a:lstStyle/>
          <a:p>
            <a:fld id="{A404BAC5-D8AD-4C67-88C3-445B2663DBB3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4839"/>
            <a:ext cx="5607050" cy="4183062"/>
          </a:xfrm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0339" y="8831264"/>
            <a:ext cx="3038475" cy="46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/>
          <a:lstStyle/>
          <a:p>
            <a:fld id="{A404BAC5-D8AD-4C67-88C3-445B2663DBB3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4839"/>
            <a:ext cx="5607050" cy="4183062"/>
          </a:xfrm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0339" y="8831264"/>
            <a:ext cx="3038475" cy="46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/>
          <a:lstStyle/>
          <a:p>
            <a:fld id="{A404BAC5-D8AD-4C67-88C3-445B2663DBB3}" type="slidenum">
              <a:rPr lang="en-US" altLang="en-US"/>
              <a:pPr/>
              <a:t>60</a:t>
            </a:fld>
            <a:endParaRPr lang="en-US" alt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4839"/>
            <a:ext cx="5607050" cy="4183062"/>
          </a:xfrm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_two-tone_revised_5-16_ci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840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park-385_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6376988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4338" name="Rectangle 2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800600" y="1277938"/>
            <a:ext cx="4114800" cy="2151062"/>
          </a:xfrm>
        </p:spPr>
        <p:txBody>
          <a:bodyPr/>
          <a:lstStyle>
            <a:lvl1pPr>
              <a:lnSpc>
                <a:spcPct val="116000"/>
              </a:lnSpc>
              <a:spcAft>
                <a:spcPct val="0"/>
              </a:spcAft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922500" y="6324600"/>
            <a:ext cx="19976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Agilent True</a:t>
            </a:r>
            <a:r>
              <a:rPr lang="en-US" sz="800" b="0" i="1" baseline="0" dirty="0" smtClean="0">
                <a:solidFill>
                  <a:schemeClr val="bg1"/>
                </a:solidFill>
              </a:rPr>
              <a:t>v</a:t>
            </a:r>
            <a:r>
              <a:rPr lang="en-US" sz="800" dirty="0" smtClean="0">
                <a:solidFill>
                  <a:schemeClr val="bg1"/>
                </a:solidFill>
              </a:rPr>
              <a:t>olt 34460A/34461A</a:t>
            </a:r>
            <a:r>
              <a:rPr lang="en-US" sz="800" baseline="0" dirty="0" smtClean="0">
                <a:solidFill>
                  <a:schemeClr val="bg1"/>
                </a:solidFill>
              </a:rPr>
              <a:t> DMMs</a:t>
            </a:r>
            <a:endParaRPr lang="en-US" sz="800" dirty="0" smtClean="0">
              <a:solidFill>
                <a:schemeClr val="bg1"/>
              </a:solidFill>
            </a:endParaRPr>
          </a:p>
          <a:p>
            <a:pPr algn="r"/>
            <a:r>
              <a:rPr lang="en-US" sz="800" dirty="0" smtClean="0">
                <a:solidFill>
                  <a:schemeClr val="bg1"/>
                </a:solidFill>
              </a:rPr>
              <a:t>TCC Training</a:t>
            </a:r>
            <a:endParaRPr lang="en-US" sz="800" dirty="0">
              <a:solidFill>
                <a:schemeClr val="bg1"/>
              </a:solidFill>
            </a:endParaRPr>
          </a:p>
          <a:p>
            <a:pPr algn="r"/>
            <a:r>
              <a:rPr lang="en-US" sz="800" baseline="0" dirty="0" smtClean="0">
                <a:solidFill>
                  <a:schemeClr val="bg1"/>
                </a:solidFill>
              </a:rPr>
              <a:t>July </a:t>
            </a:r>
            <a:r>
              <a:rPr lang="en-US" sz="800" dirty="0" smtClean="0">
                <a:solidFill>
                  <a:schemeClr val="bg1"/>
                </a:solidFill>
              </a:rPr>
              <a:t>2013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227013"/>
            <a:ext cx="2171700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27013"/>
            <a:ext cx="6367462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27013"/>
            <a:ext cx="8691562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7013" y="1266825"/>
            <a:ext cx="4267200" cy="4560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66825"/>
            <a:ext cx="4268787" cy="4560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66825"/>
            <a:ext cx="4267200" cy="45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66825"/>
            <a:ext cx="4268787" cy="45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_two-tone_revised_5-16_cir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4840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27013" y="1266825"/>
            <a:ext cx="8688387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Style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27013"/>
            <a:ext cx="869156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Headline</a:t>
            </a:r>
          </a:p>
        </p:txBody>
      </p:sp>
      <p:pic>
        <p:nvPicPr>
          <p:cNvPr id="1029" name="Picture 8" descr="spark-385_1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71975" y="6376988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28600" y="6396038"/>
            <a:ext cx="668338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/>
                </a:solidFill>
              </a:rPr>
              <a:t>Page </a:t>
            </a:r>
            <a:fld id="{0C1ADDB0-780E-4FB8-AC2C-6B7A1E444923}" type="slidenum">
              <a:rPr lang="en-US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900058" y="6324600"/>
            <a:ext cx="20201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Agilent</a:t>
            </a:r>
            <a:r>
              <a:rPr lang="en-US" sz="800" baseline="0" dirty="0" smtClean="0">
                <a:solidFill>
                  <a:schemeClr val="bg1"/>
                </a:solidFill>
              </a:rPr>
              <a:t> True</a:t>
            </a:r>
            <a:r>
              <a:rPr lang="en-US" sz="800" b="0" i="1" baseline="0" dirty="0" smtClean="0">
                <a:solidFill>
                  <a:schemeClr val="bg1"/>
                </a:solidFill>
              </a:rPr>
              <a:t>v</a:t>
            </a:r>
            <a:r>
              <a:rPr lang="en-US" sz="800" baseline="0" dirty="0" smtClean="0">
                <a:solidFill>
                  <a:schemeClr val="bg1"/>
                </a:solidFill>
              </a:rPr>
              <a:t>olt 34460A/34461A DMMs</a:t>
            </a:r>
            <a:endParaRPr lang="en-US" sz="800" dirty="0" smtClean="0">
              <a:solidFill>
                <a:schemeClr val="bg1"/>
              </a:solidFill>
            </a:endParaRPr>
          </a:p>
          <a:p>
            <a:pPr algn="r"/>
            <a:r>
              <a:rPr lang="en-US" sz="800" dirty="0" smtClean="0">
                <a:solidFill>
                  <a:schemeClr val="bg1"/>
                </a:solidFill>
              </a:rPr>
              <a:t>TCC Training</a:t>
            </a:r>
            <a:endParaRPr lang="en-US" sz="800" dirty="0">
              <a:solidFill>
                <a:schemeClr val="bg1"/>
              </a:solidFill>
            </a:endParaRPr>
          </a:p>
          <a:p>
            <a:pPr algn="r"/>
            <a:r>
              <a:rPr lang="en-US" sz="800" dirty="0" smtClean="0">
                <a:solidFill>
                  <a:schemeClr val="bg1"/>
                </a:solidFill>
              </a:rPr>
              <a:t>July 2013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2pPr>
      <a:lvl3pPr marL="461963" indent="-230188" algn="l" rtl="0" eaLnBrk="0" fontAlgn="base" hangingPunct="0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3pPr>
      <a:lvl4pPr marL="688975" indent="-225425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4pPr>
      <a:lvl5pPr marL="911225" indent="-220663" algn="l" rtl="0" eaLnBrk="0" fontAlgn="base" hangingPunct="0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5pPr>
      <a:lvl6pPr marL="13684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6pPr>
      <a:lvl7pPr marL="18256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7pPr>
      <a:lvl8pPr marL="22828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8pPr>
      <a:lvl9pPr marL="27400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pete-neil.blogspo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find/securit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find/34461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wZ2Kv9L-X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VpMH4NDOp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gilent.com/find/DMMUtilitysoftware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find/DMMUtilitysoftware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p.literature.agilent.com/litweb/pdf/5991-2367E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>
          <a:xfrm>
            <a:off x="4495800" y="2514600"/>
            <a:ext cx="4114800" cy="21510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Jim Durr</a:t>
            </a:r>
          </a:p>
          <a:p>
            <a:pPr>
              <a:buNone/>
            </a:pPr>
            <a:r>
              <a:rPr lang="en-US" dirty="0" smtClean="0"/>
              <a:t>Application Support Engineer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David Tu</a:t>
            </a:r>
          </a:p>
          <a:p>
            <a:pPr>
              <a:buNone/>
            </a:pPr>
            <a:r>
              <a:rPr lang="en-US" dirty="0" smtClean="0"/>
              <a:t>Application Engineer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458200" cy="1752600"/>
          </a:xfrm>
        </p:spPr>
        <p:txBody>
          <a:bodyPr/>
          <a:lstStyle/>
          <a:p>
            <a:r>
              <a:rPr lang="en-US" dirty="0" smtClean="0"/>
              <a:t>                              INTRODUCING</a:t>
            </a:r>
            <a:br>
              <a:rPr lang="en-US" dirty="0" smtClean="0"/>
            </a:br>
            <a:r>
              <a:rPr lang="en-US" sz="2400" dirty="0" smtClean="0"/>
              <a:t>GEM: General-Purpose Electronic Measurement Division</a:t>
            </a:r>
            <a:br>
              <a:rPr lang="en-US" sz="2400" dirty="0" smtClean="0"/>
            </a:br>
            <a:r>
              <a:rPr lang="en-US" sz="2400" dirty="0" smtClean="0"/>
              <a:t>                                         and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sz="2400" dirty="0" smtClean="0"/>
              <a:t>Agilent True</a:t>
            </a:r>
            <a:r>
              <a:rPr lang="en-US" sz="2400" i="1" dirty="0" smtClean="0"/>
              <a:t>v</a:t>
            </a:r>
            <a:r>
              <a:rPr lang="en-US" sz="2400" dirty="0" smtClean="0"/>
              <a:t>olt 34460A / 34461A 6 ½ Digit DMMs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848305" y="5097959"/>
            <a:ext cx="27622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2"/>
                </a:solidFill>
              </a:rPr>
              <a:t>Public Introduction</a:t>
            </a:r>
            <a:endParaRPr lang="en-US" sz="2200" b="1" dirty="0">
              <a:solidFill>
                <a:schemeClr val="accent2"/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accent2"/>
                </a:solidFill>
              </a:rPr>
              <a:t>June 17, 2013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2" y="2217510"/>
            <a:ext cx="3890608" cy="334509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3000" y="5486400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 i="0" dirty="0" smtClean="0"/>
              <a:t>34460A / 34461A</a:t>
            </a:r>
            <a:endParaRPr lang="en-US" sz="1800" b="1" i="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28600" y="2198132"/>
            <a:ext cx="4038600" cy="3657600"/>
          </a:xfrm>
          <a:prstGeom prst="rect">
            <a:avLst/>
          </a:pr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940623"/>
            <a:ext cx="746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Slides and documents (√) available at: ftp://ftp.agilent.com/mpusup/3446xA/TCC_Training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147638" y="228600"/>
            <a:ext cx="8767762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>
              <a:spcAft>
                <a:spcPct val="10000"/>
              </a:spcAft>
              <a:defRPr/>
            </a:pPr>
            <a:r>
              <a:rPr lang="en-US" sz="2800" b="1" kern="0" dirty="0">
                <a:solidFill>
                  <a:schemeClr val="tx2"/>
                </a:solidFill>
              </a:rPr>
              <a:t>Agilent </a:t>
            </a:r>
            <a:r>
              <a:rPr lang="en-US" sz="2800" b="1" dirty="0">
                <a:solidFill>
                  <a:schemeClr val="tx2"/>
                </a:solidFill>
              </a:rPr>
              <a:t>True</a:t>
            </a:r>
            <a:r>
              <a:rPr lang="en-US" sz="2800" b="1" i="1" dirty="0">
                <a:solidFill>
                  <a:schemeClr val="tx2"/>
                </a:solidFill>
              </a:rPr>
              <a:t>v</a:t>
            </a:r>
            <a:r>
              <a:rPr lang="en-US" sz="2800" b="1" dirty="0">
                <a:solidFill>
                  <a:schemeClr val="tx2"/>
                </a:solidFill>
              </a:rPr>
              <a:t>olt 34460A / 34461A 6 ½ Digit DMMs</a:t>
            </a:r>
            <a:r>
              <a:rPr lang="en-US" sz="2800" b="1" kern="0" dirty="0">
                <a:solidFill>
                  <a:schemeClr val="tx2"/>
                </a:solidFill>
              </a:rPr>
              <a:t> </a:t>
            </a:r>
            <a:br>
              <a:rPr lang="en-US" sz="2800" b="1" kern="0" dirty="0">
                <a:solidFill>
                  <a:schemeClr val="tx2"/>
                </a:solidFill>
              </a:rPr>
            </a:br>
            <a:r>
              <a:rPr lang="en-US" sz="2800" b="1" kern="0" dirty="0">
                <a:solidFill>
                  <a:schemeClr val="tx2"/>
                </a:solidFill>
              </a:rPr>
              <a:t> </a:t>
            </a:r>
            <a:r>
              <a:rPr lang="en-US" sz="2800" b="1" kern="0" dirty="0" smtClean="0">
                <a:solidFill>
                  <a:schemeClr val="tx2"/>
                </a:solidFill>
              </a:rPr>
              <a:t> - side by side comparisons</a:t>
            </a:r>
            <a:endParaRPr lang="en-US" sz="2800" b="1" u="sng" kern="0" dirty="0">
              <a:solidFill>
                <a:schemeClr val="tx2"/>
              </a:solidFill>
            </a:endParaRPr>
          </a:p>
          <a:p>
            <a:pPr algn="l">
              <a:spcAft>
                <a:spcPct val="10000"/>
              </a:spcAft>
              <a:defRPr/>
            </a:pP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45681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Physical Dimensions  (rack dimensions):</a:t>
            </a:r>
          </a:p>
          <a:p>
            <a:endParaRPr lang="en-US" sz="1200" dirty="0" smtClean="0"/>
          </a:p>
          <a:p>
            <a:r>
              <a:rPr lang="en-US" sz="1200" dirty="0" smtClean="0"/>
              <a:t>34460A/34461A: </a:t>
            </a:r>
            <a:r>
              <a:rPr lang="en-US" sz="1200" b="1" dirty="0" smtClean="0"/>
              <a:t>272.3 mm </a:t>
            </a:r>
            <a:r>
              <a:rPr lang="en-US" sz="1200" dirty="0" smtClean="0"/>
              <a:t>(D) x 212.8 mm (W)  x 88.3 mm (H)</a:t>
            </a:r>
            <a:br>
              <a:rPr lang="en-US" sz="1200" dirty="0" smtClean="0"/>
            </a:br>
            <a:r>
              <a:rPr lang="en-US" sz="1200" dirty="0" smtClean="0"/>
              <a:t>34401A:  </a:t>
            </a:r>
            <a:r>
              <a:rPr lang="en-US" sz="1200" b="1" dirty="0" smtClean="0"/>
              <a:t>348.3 mm </a:t>
            </a:r>
            <a:r>
              <a:rPr lang="en-US" sz="1200" dirty="0" smtClean="0"/>
              <a:t>(D) x 212.6 mm (W) x 88.5 mm (H)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41148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Kit - no installation</a:t>
            </a:r>
            <a:br>
              <a:rPr lang="en-US" sz="1400" dirty="0" smtClean="0"/>
            </a:br>
            <a:endParaRPr lang="en-US" sz="800" dirty="0" smtClean="0"/>
          </a:p>
          <a:p>
            <a:r>
              <a:rPr lang="en-US" sz="1400" dirty="0" smtClean="0"/>
              <a:t>* Customer Installable</a:t>
            </a:r>
            <a:br>
              <a:rPr lang="en-US" sz="1400" dirty="0" smtClean="0"/>
            </a:br>
            <a:endParaRPr lang="en-US" sz="800" dirty="0" smtClean="0"/>
          </a:p>
          <a:p>
            <a:r>
              <a:rPr lang="en-US" sz="1400" dirty="0" smtClean="0"/>
              <a:t>* Software License</a:t>
            </a:r>
            <a:br>
              <a:rPr lang="en-US" sz="1400" dirty="0" smtClean="0"/>
            </a:br>
            <a:endParaRPr lang="en-US" sz="800" dirty="0" smtClean="0"/>
          </a:p>
          <a:p>
            <a:r>
              <a:rPr lang="en-US" sz="1400" dirty="0" smtClean="0"/>
              <a:t>* Software License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105400" cy="434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931279" y="4740166"/>
            <a:ext cx="2031121" cy="43481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17479" y="3505200"/>
            <a:ext cx="659521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52400" y="227013"/>
            <a:ext cx="88392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  - </a:t>
            </a:r>
            <a:r>
              <a:rPr lang="en-US" sz="2000" b="1" dirty="0" smtClean="0">
                <a:solidFill>
                  <a:schemeClr val="tx2"/>
                </a:solidFill>
              </a:rPr>
              <a:t>With </a:t>
            </a:r>
            <a:r>
              <a:rPr lang="en-US" sz="2000" b="1" dirty="0">
                <a:solidFill>
                  <a:schemeClr val="tx2"/>
                </a:solidFill>
              </a:rPr>
              <a:t>no RS-232 interface, how is the 34461A a direct replacement</a:t>
            </a:r>
            <a:r>
              <a:rPr lang="en-US" sz="2000" b="1" dirty="0" smtClean="0">
                <a:solidFill>
                  <a:schemeClr val="tx2"/>
                </a:solidFill>
              </a:rPr>
              <a:t>?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172" y="1945481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RS-232 (PC) to LAN (Instrument) Converter identified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Proof of concept complete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Compatible with Agilent IO Libraries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Utilizes a LAN-Socket connection</a:t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Availability and configuration information posted on ‘GPETE’ blog</a:t>
            </a:r>
            <a:br>
              <a:rPr lang="en-US" sz="1800" dirty="0" smtClean="0"/>
            </a:br>
            <a:r>
              <a:rPr lang="en-US" sz="1800" dirty="0" smtClean="0"/>
              <a:t>                                                       </a:t>
            </a:r>
            <a:r>
              <a:rPr lang="en-US" sz="1800" dirty="0" smtClean="0">
                <a:hlinkClick r:id="rId3"/>
              </a:rPr>
              <a:t>http://gpete-neil.blogspot.com/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Not an Agilent supported interface configuration 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41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Agilent True</a:t>
            </a:r>
            <a:r>
              <a:rPr lang="en-US" i="1" dirty="0"/>
              <a:t>v</a:t>
            </a:r>
            <a:r>
              <a:rPr lang="en-US" dirty="0"/>
              <a:t>olt 34460A / 34461A 6 ½ Digit DMMs </a:t>
            </a:r>
            <a:br>
              <a:rPr lang="en-US" dirty="0"/>
            </a:br>
            <a:r>
              <a:rPr lang="en-US" dirty="0"/>
              <a:t> - </a:t>
            </a:r>
            <a:r>
              <a:rPr lang="en-US" dirty="0" smtClean="0"/>
              <a:t>Service and Support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51" y="1447800"/>
            <a:ext cx="6998849" cy="4343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3-year warranty (standard)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Whole Unit Exchange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1800" dirty="0" smtClean="0"/>
              <a:t>&gt; Front panel/processor board</a:t>
            </a:r>
            <a:br>
              <a:rPr lang="en-US" sz="1800" dirty="0" smtClean="0"/>
            </a:br>
            <a:r>
              <a:rPr lang="en-US" sz="1800" dirty="0" smtClean="0"/>
              <a:t>    &gt; Fuses, battery, fan, bumpers</a:t>
            </a:r>
            <a:br>
              <a:rPr lang="en-US" sz="1800" dirty="0" smtClean="0"/>
            </a:br>
            <a:r>
              <a:rPr lang="en-US" sz="1800" dirty="0" smtClean="0"/>
              <a:t>    &gt; power module, transformer</a:t>
            </a:r>
            <a:br>
              <a:rPr lang="en-US" sz="1800" dirty="0" smtClean="0"/>
            </a:b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1-year calibration Interval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1800" dirty="0" smtClean="0"/>
              <a:t>&gt; adjust always (electronic adjustment) </a:t>
            </a:r>
            <a:br>
              <a:rPr lang="en-US" sz="1800" dirty="0" smtClean="0"/>
            </a:br>
            <a:r>
              <a:rPr lang="en-US" sz="1800" dirty="0" smtClean="0"/>
              <a:t>    &gt; standard and Z540.3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Agilent True</a:t>
            </a:r>
            <a:r>
              <a:rPr lang="en-US" i="1" dirty="0"/>
              <a:t>v</a:t>
            </a:r>
            <a:r>
              <a:rPr lang="en-US" dirty="0"/>
              <a:t>olt 34460A / 34461A 6 ½ Digit DMMs </a:t>
            </a:r>
            <a:br>
              <a:rPr lang="en-US" dirty="0"/>
            </a:br>
            <a:r>
              <a:rPr lang="en-US" dirty="0"/>
              <a:t> - </a:t>
            </a:r>
            <a:r>
              <a:rPr lang="en-US" dirty="0" smtClean="0"/>
              <a:t>Service and Support</a:t>
            </a:r>
            <a:endParaRPr lang="en-US" u="sng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25951" y="1219200"/>
            <a:ext cx="6998849" cy="495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Can use existing 34401A Calibration Equipment</a:t>
            </a:r>
            <a:br>
              <a:rPr lang="en-US" dirty="0" smtClean="0"/>
            </a:b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      34460A/34461A</a:t>
            </a:r>
            <a:endParaRPr lang="en-US" sz="2000" dirty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000" dirty="0" smtClean="0"/>
              <a:t>      34401A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338638" cy="194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67250"/>
            <a:ext cx="52292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6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223838" y="227013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06604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USB File Transfer </a:t>
            </a:r>
            <a:r>
              <a:rPr lang="en-US" dirty="0"/>
              <a:t>(drag/drop driverless connectivity</a:t>
            </a:r>
            <a:r>
              <a:rPr lang="en-US" dirty="0" smtClean="0"/>
              <a:t>)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2139077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Media Transfer Protocol (MTP)</a:t>
            </a:r>
            <a:br>
              <a:rPr lang="en-US" sz="1800" dirty="0" smtClean="0"/>
            </a:br>
            <a:r>
              <a:rPr lang="en-US" sz="1800" dirty="0" smtClean="0"/>
              <a:t>   &gt; </a:t>
            </a:r>
            <a:r>
              <a:rPr lang="en-US" sz="1800" b="1" dirty="0" smtClean="0"/>
              <a:t>Read only</a:t>
            </a:r>
          </a:p>
          <a:p>
            <a:r>
              <a:rPr lang="en-US" sz="1800" dirty="0" smtClean="0"/>
              <a:t>   &gt; </a:t>
            </a:r>
            <a:r>
              <a:rPr lang="en-US" sz="1800" dirty="0" smtClean="0">
                <a:latin typeface="+mn-lt"/>
              </a:rPr>
              <a:t>Data files (.</a:t>
            </a:r>
            <a:r>
              <a:rPr lang="en-US" sz="1800" dirty="0" err="1" smtClean="0">
                <a:latin typeface="+mn-lt"/>
              </a:rPr>
              <a:t>csv</a:t>
            </a:r>
            <a:r>
              <a:rPr lang="en-US" sz="1800" dirty="0" smtClean="0">
                <a:latin typeface="+mn-lt"/>
              </a:rPr>
              <a:t>)</a:t>
            </a:r>
          </a:p>
          <a:p>
            <a:r>
              <a:rPr lang="en-US" sz="1800" dirty="0" smtClean="0">
                <a:latin typeface="+mn-lt"/>
              </a:rPr>
              <a:t>   &gt; Instruments states (.</a:t>
            </a:r>
            <a:r>
              <a:rPr lang="en-US" sz="1800" dirty="0" err="1" smtClean="0">
                <a:latin typeface="+mn-lt"/>
              </a:rPr>
              <a:t>sta</a:t>
            </a:r>
            <a:r>
              <a:rPr lang="en-US" sz="1800" dirty="0" smtClean="0">
                <a:latin typeface="+mn-lt"/>
              </a:rPr>
              <a:t>) </a:t>
            </a:r>
          </a:p>
          <a:p>
            <a:r>
              <a:rPr lang="en-US" sz="1800" dirty="0" smtClean="0">
                <a:latin typeface="+mn-lt"/>
              </a:rPr>
              <a:t>   &gt; Images (bmp, </a:t>
            </a:r>
            <a:r>
              <a:rPr lang="en-US" sz="1800" dirty="0" err="1" smtClean="0">
                <a:latin typeface="+mn-lt"/>
              </a:rPr>
              <a:t>png</a:t>
            </a:r>
            <a:r>
              <a:rPr lang="en-US" sz="1800" dirty="0" smtClean="0">
                <a:latin typeface="+mn-lt"/>
              </a:rPr>
              <a:t>) </a:t>
            </a:r>
          </a:p>
          <a:p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&gt; Operating and Service Guide (</a:t>
            </a:r>
            <a:r>
              <a:rPr lang="en-US" sz="1800" dirty="0" err="1" smtClean="0">
                <a:latin typeface="+mn-lt"/>
              </a:rPr>
              <a:t>pdf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– 1.09 release)</a:t>
            </a:r>
            <a:endParaRPr lang="en-US" sz="1800" dirty="0">
              <a:latin typeface="+mn-lt"/>
            </a:endParaRPr>
          </a:p>
          <a:p>
            <a:endParaRPr lang="en-US" sz="1200" dirty="0" smtClean="0"/>
          </a:p>
          <a:p>
            <a:r>
              <a:rPr lang="en-US" sz="1800" dirty="0" smtClean="0"/>
              <a:t>USB Interface</a:t>
            </a:r>
          </a:p>
          <a:p>
            <a:r>
              <a:rPr lang="en-US" sz="1800" dirty="0" smtClean="0"/>
              <a:t>Agilent IO Libraries (free)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38775"/>
            <a:ext cx="2714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19700"/>
            <a:ext cx="3048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138574"/>
            <a:ext cx="46291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34477"/>
            <a:ext cx="609600" cy="6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91400" y="4082178"/>
            <a:ext cx="16002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300" b="1" i="1" dirty="0" smtClean="0"/>
              <a:t>Easy File Access</a:t>
            </a:r>
            <a:endParaRPr lang="en-US" sz="1300" b="1" i="1" dirty="0"/>
          </a:p>
        </p:txBody>
      </p:sp>
      <p:pic>
        <p:nvPicPr>
          <p:cNvPr id="10" name="Picture 4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253">
            <a:off x="6581022" y="2249802"/>
            <a:ext cx="347638" cy="2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61" y="2111478"/>
            <a:ext cx="988039" cy="78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47" y="2510630"/>
            <a:ext cx="1022553" cy="4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eft Arrow 4099"/>
          <p:cNvSpPr/>
          <p:nvPr/>
        </p:nvSpPr>
        <p:spPr>
          <a:xfrm rot="18386164">
            <a:off x="6095500" y="3647667"/>
            <a:ext cx="1829848" cy="243091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Access </a:t>
            </a:r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via Windows Explorer</a:t>
            </a:r>
            <a:endParaRPr lang="en-US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404294" y="2596277"/>
            <a:ext cx="834706" cy="242669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800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Windows Explorer View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9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223838" y="227013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7033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USB File Transfer (drag/drop driverless connectivity)</a:t>
            </a:r>
          </a:p>
          <a:p>
            <a:endParaRPr lang="en-US" sz="1800" dirty="0" smtClean="0"/>
          </a:p>
          <a:p>
            <a:r>
              <a:rPr lang="en-US" sz="1800" dirty="0" smtClean="0"/>
              <a:t>Modes of Operation: Shift </a:t>
            </a:r>
            <a:r>
              <a:rPr lang="en-US" sz="1800" dirty="0"/>
              <a:t>→ Utility → I/O Config → USB Settings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0215" y="3352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- </a:t>
            </a:r>
            <a:r>
              <a:rPr lang="en-US" sz="1800" b="1" dirty="0" smtClean="0"/>
              <a:t>USB</a:t>
            </a:r>
            <a:r>
              <a:rPr lang="en-US" sz="1800" dirty="0" smtClean="0"/>
              <a:t>: USB programming only 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53734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 smtClean="0"/>
              <a:t>34461A – file access on (1C07), file access off (1A07)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34460A – file access on ( 1D07), file access off (1B07) </a:t>
            </a:r>
            <a:endParaRPr lang="en-US" sz="1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57800"/>
            <a:ext cx="609600" cy="6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91400" y="5905501"/>
            <a:ext cx="16002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300" b="1" i="1" dirty="0" smtClean="0"/>
              <a:t>Easy File Access</a:t>
            </a:r>
            <a:endParaRPr lang="en-US" sz="13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514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1800" dirty="0" smtClean="0"/>
              <a:t>- </a:t>
            </a:r>
            <a:r>
              <a:rPr lang="en-US" sz="1800" b="1" dirty="0" smtClean="0"/>
              <a:t>Composite</a:t>
            </a:r>
            <a:r>
              <a:rPr lang="en-US" sz="1800" dirty="0" smtClean="0"/>
              <a:t>: drag/drop and USB programming 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1543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43275"/>
            <a:ext cx="15525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05275"/>
            <a:ext cx="15430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19702" y="4050268"/>
            <a:ext cx="515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- </a:t>
            </a:r>
            <a:r>
              <a:rPr lang="en-US" sz="1800" b="1" dirty="0" smtClean="0"/>
              <a:t>MTP</a:t>
            </a:r>
            <a:r>
              <a:rPr lang="en-US" sz="1800" dirty="0" smtClean="0"/>
              <a:t>: Drag/drop only, no USB programming or IO Library access 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648200"/>
            <a:ext cx="7277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Composite and USB modes change the USB address </a:t>
            </a:r>
            <a:r>
              <a:rPr lang="en-US" dirty="0" smtClean="0"/>
              <a:t>– </a:t>
            </a:r>
            <a:r>
              <a:rPr lang="en-US" sz="1800" dirty="0" smtClean="0"/>
              <a:t>alias is not changed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80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223838" y="227013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06604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USB File Transfer (drag/drop driverless connectivity)</a:t>
            </a:r>
          </a:p>
          <a:p>
            <a:endParaRPr lang="en-US" dirty="0"/>
          </a:p>
          <a:p>
            <a:r>
              <a:rPr lang="en-US" sz="1800" dirty="0" smtClean="0"/>
              <a:t>Shift → Utility → I/O Config → USB Settings → File Access (On) 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3181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38200" y="3352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Shift → Utility → I/O Config → USB Settings → File Access (Off) 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479167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dirty="0"/>
              <a:t>Windows XP: Requires Microsoft Windows Media Player 11 for </a:t>
            </a:r>
            <a:r>
              <a:rPr lang="en-US" sz="1800" dirty="0" smtClean="0"/>
              <a:t>XP</a:t>
            </a:r>
          </a:p>
          <a:p>
            <a:pPr marL="342900" indent="-342900">
              <a:buFontTx/>
              <a:buAutoNum type="arabicPeriod"/>
            </a:pPr>
            <a:r>
              <a:rPr lang="en-US" sz="1800" dirty="0" smtClean="0"/>
              <a:t>Restricted </a:t>
            </a:r>
            <a:r>
              <a:rPr lang="en-US" sz="1800" dirty="0"/>
              <a:t>function: instrument security must be </a:t>
            </a:r>
            <a:r>
              <a:rPr lang="en-US" sz="1800" dirty="0" smtClean="0"/>
              <a:t>unlocked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Power cycle required to enable/disable setting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Not supported on Mac/Safari</a:t>
            </a:r>
            <a:endParaRPr lang="en-US" sz="1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810000"/>
            <a:ext cx="3152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2438400" y="3810000"/>
            <a:ext cx="430921" cy="24288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22634" y="2590800"/>
            <a:ext cx="430921" cy="24288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57800"/>
            <a:ext cx="609600" cy="6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91400" y="5905501"/>
            <a:ext cx="16002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300" b="1" i="1" dirty="0" smtClean="0"/>
              <a:t>Easy File Access</a:t>
            </a:r>
            <a:endParaRPr lang="en-US" sz="1300" b="1" i="1" dirty="0"/>
          </a:p>
        </p:txBody>
      </p:sp>
    </p:spTree>
    <p:extLst>
      <p:ext uri="{BB962C8B-B14F-4D97-AF65-F5344CB8AC3E}">
        <p14:creationId xmlns:p14="http://schemas.microsoft.com/office/powerpoint/2010/main" val="30308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223838" y="227013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406604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USB File Transfer (drag/drop </a:t>
            </a:r>
            <a:r>
              <a:rPr lang="en-US" dirty="0"/>
              <a:t>driverless connectivity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sz="1800" dirty="0" smtClean="0"/>
              <a:t>Example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2667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Acquire → Trg Src (Single) → Samples/Trigger → Single → Save Readings (Internal) </a:t>
            </a:r>
          </a:p>
          <a:p>
            <a:endParaRPr lang="en-US" sz="1800" dirty="0"/>
          </a:p>
          <a:p>
            <a:r>
              <a:rPr lang="en-US" sz="1800" dirty="0" smtClean="0"/>
              <a:t>Open Explorer and scroll to Agilent DMM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95775"/>
            <a:ext cx="2714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19575"/>
            <a:ext cx="4876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41654"/>
            <a:ext cx="609600" cy="6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91400" y="5989355"/>
            <a:ext cx="16002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300" b="1" i="1" dirty="0" smtClean="0"/>
              <a:t>Easy File Access</a:t>
            </a:r>
            <a:endParaRPr lang="en-US" sz="1300" b="1" i="1" dirty="0"/>
          </a:p>
        </p:txBody>
      </p:sp>
    </p:spTree>
    <p:extLst>
      <p:ext uri="{BB962C8B-B14F-4D97-AF65-F5344CB8AC3E}">
        <p14:creationId xmlns:p14="http://schemas.microsoft.com/office/powerpoint/2010/main" val="5762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223838" y="227013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54204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Instrument Security / NISPOM Sanitization (product Option SEC)</a:t>
            </a:r>
          </a:p>
          <a:p>
            <a:endParaRPr lang="en-US" dirty="0"/>
          </a:p>
          <a:p>
            <a:r>
              <a:rPr lang="en-US" sz="1800" dirty="0" smtClean="0"/>
              <a:t>Shift → Utility → Test/Admin → Security → Secure Code    (unlock) 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5181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dirty="0" smtClean="0"/>
              <a:t>Factory setting: AT3446XA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Security code override – procedure in operating/service guide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Security document location: (√)  </a:t>
            </a:r>
            <a:r>
              <a:rPr lang="en-US" sz="1800" u="sng" dirty="0">
                <a:hlinkClick r:id="rId3"/>
              </a:rPr>
              <a:t>www.agilent.com/find/security</a:t>
            </a:r>
            <a:r>
              <a:rPr lang="en-US" sz="1800" dirty="0" smtClean="0"/>
              <a:t>   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1"/>
            <a:ext cx="373769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37" y="2905125"/>
            <a:ext cx="3754363" cy="212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8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223838" y="227013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954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Probe Hold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 smtClean="0"/>
          </a:p>
          <a:p>
            <a:r>
              <a:rPr lang="en-US" sz="1800" dirty="0" smtClean="0"/>
              <a:t>Shift → Probe Hold → Probe Hold (On) 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517267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 smtClean="0"/>
              <a:t>Audible ‘beep’ when reading is obtained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Last 8 measured values listed (readings scroll) 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Allows focus on test points rather than DMM display </a:t>
            </a:r>
            <a:endParaRPr lang="en-US" sz="1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59661"/>
            <a:ext cx="4196969" cy="23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695944" cy="996696"/>
          </a:xfrm>
        </p:spPr>
        <p:txBody>
          <a:bodyPr/>
          <a:lstStyle/>
          <a:p>
            <a:r>
              <a:rPr lang="en-US" dirty="0" smtClean="0"/>
              <a:t>GEM Marketing Organization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2" y="685800"/>
            <a:ext cx="8934451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1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223838" y="227013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Graphical Displays</a:t>
            </a:r>
            <a:endParaRPr lang="en-US" sz="18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1260"/>
            <a:ext cx="2891662" cy="16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2871610" cy="161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86" y="4191000"/>
            <a:ext cx="2891663" cy="163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8769" y="3657600"/>
            <a:ext cx="11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Number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2369" y="4648200"/>
            <a:ext cx="121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Bar Meter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5879068"/>
            <a:ext cx="144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Trend Chart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8969" y="3669268"/>
            <a:ext cx="144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Histogram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57200" y="55742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Display </a:t>
            </a:r>
            <a:r>
              <a:rPr lang="en-US" sz="1800" dirty="0"/>
              <a:t>→ </a:t>
            </a:r>
            <a:r>
              <a:rPr lang="en-US" sz="1800" dirty="0" smtClean="0"/>
              <a:t>Display </a:t>
            </a:r>
            <a:endParaRPr lang="en-US" sz="18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68" y="1997460"/>
            <a:ext cx="2920392" cy="16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8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98138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Selectable back ground colors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/>
          </a:p>
          <a:p>
            <a:r>
              <a:rPr lang="en-US" sz="1800" dirty="0"/>
              <a:t>Shift → </a:t>
            </a:r>
            <a:r>
              <a:rPr lang="en-US" sz="1800" dirty="0" smtClean="0"/>
              <a:t>Utility </a:t>
            </a:r>
            <a:r>
              <a:rPr lang="en-US" sz="1800" dirty="0"/>
              <a:t>→ </a:t>
            </a:r>
            <a:r>
              <a:rPr lang="en-US" sz="1800" dirty="0" smtClean="0"/>
              <a:t>System Setup → User Settings → Display Options → Colors 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" y="2971800"/>
            <a:ext cx="3647090" cy="210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3729639" cy="210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8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98138"/>
            <a:ext cx="739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Limits and Statistics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/>
          </a:p>
          <a:p>
            <a:r>
              <a:rPr lang="en-US" sz="1800" dirty="0"/>
              <a:t>Shift → </a:t>
            </a:r>
            <a:r>
              <a:rPr lang="en-US" sz="1800" dirty="0" smtClean="0"/>
              <a:t>Math </a:t>
            </a:r>
            <a:r>
              <a:rPr lang="en-US" sz="1800" dirty="0"/>
              <a:t>→ </a:t>
            </a:r>
            <a:r>
              <a:rPr lang="en-US" sz="1800" dirty="0" smtClean="0"/>
              <a:t>Limits → Limits</a:t>
            </a:r>
            <a:br>
              <a:rPr lang="en-US" sz="1800" dirty="0" smtClean="0"/>
            </a:br>
            <a:r>
              <a:rPr lang="en-US" sz="1800" dirty="0"/>
              <a:t>Shift → Math → </a:t>
            </a:r>
            <a:r>
              <a:rPr lang="en-US" sz="1800" dirty="0" smtClean="0"/>
              <a:t>Statistics </a:t>
            </a:r>
            <a:r>
              <a:rPr lang="en-US" sz="1800" dirty="0"/>
              <a:t>→ </a:t>
            </a:r>
            <a:r>
              <a:rPr lang="en-US" sz="1800" dirty="0" smtClean="0"/>
              <a:t>Statistics 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029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Graphical representation of mean and 1-</a:t>
            </a:r>
            <a:r>
              <a:rPr lang="el-GR" sz="1800" dirty="0" smtClean="0"/>
              <a:t>σ</a:t>
            </a:r>
            <a:r>
              <a:rPr lang="en-US" sz="1800" dirty="0"/>
              <a:t> </a:t>
            </a:r>
            <a:r>
              <a:rPr lang="en-US" sz="1800" dirty="0" smtClean="0"/>
              <a:t>standard deviation; cumulative frequency distribution </a:t>
            </a: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73784"/>
            <a:ext cx="3657600" cy="207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10" y="1600200"/>
            <a:ext cx="3639690" cy="20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52" y="4018203"/>
            <a:ext cx="3638048" cy="207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1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98138"/>
            <a:ext cx="739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Save readings within any display mode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/>
          </a:p>
          <a:p>
            <a:r>
              <a:rPr lang="en-US" sz="1800" dirty="0" smtClean="0"/>
              <a:t>Acquire </a:t>
            </a:r>
            <a:r>
              <a:rPr lang="en-US" sz="1800" dirty="0"/>
              <a:t>→ </a:t>
            </a:r>
            <a:r>
              <a:rPr lang="en-US" sz="1800" dirty="0" smtClean="0"/>
              <a:t>Trg Src (Single) </a:t>
            </a:r>
            <a:r>
              <a:rPr lang="en-US" sz="1800" dirty="0"/>
              <a:t>→ </a:t>
            </a:r>
            <a:r>
              <a:rPr lang="en-US" sz="1800" dirty="0" smtClean="0"/>
              <a:t>Samples / Trigger → Single → Save Readings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9768"/>
            <a:ext cx="3733799" cy="212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1" y="3129769"/>
            <a:ext cx="3777059" cy="212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7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19200"/>
            <a:ext cx="739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10A Current Range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/>
          </a:p>
          <a:p>
            <a:r>
              <a:rPr lang="en-US" sz="1800" dirty="0" smtClean="0"/>
              <a:t>6 ½ Digit Resolution</a:t>
            </a:r>
          </a:p>
          <a:p>
            <a:endParaRPr lang="en-US" sz="1800" dirty="0" smtClean="0"/>
          </a:p>
          <a:p>
            <a:r>
              <a:rPr lang="en-US" sz="1800" dirty="0" smtClean="0"/>
              <a:t>34461A only</a:t>
            </a:r>
          </a:p>
          <a:p>
            <a:endParaRPr lang="en-US" sz="1800" dirty="0" smtClean="0"/>
          </a:p>
          <a:p>
            <a:r>
              <a:rPr lang="en-US" sz="1800" dirty="0" smtClean="0"/>
              <a:t>Front panel terminals only</a:t>
            </a:r>
          </a:p>
          <a:p>
            <a:endParaRPr lang="en-US" sz="1800" dirty="0" smtClean="0"/>
          </a:p>
          <a:p>
            <a:r>
              <a:rPr lang="en-US" sz="1800" dirty="0" smtClean="0"/>
              <a:t>Current path fuse located internally</a:t>
            </a:r>
          </a:p>
          <a:p>
            <a:r>
              <a:rPr lang="en-US" sz="1800" dirty="0" smtClean="0"/>
              <a:t>  </a:t>
            </a:r>
            <a:endParaRPr lang="en-US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40" y="1600200"/>
            <a:ext cx="2946581" cy="17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3733800"/>
            <a:ext cx="32670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057055"/>
            <a:ext cx="3571875" cy="203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6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19200"/>
            <a:ext cx="7391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10A Current Range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/>
          </a:p>
          <a:p>
            <a:r>
              <a:rPr lang="en-US" sz="1800" dirty="0" smtClean="0"/>
              <a:t>Reduce burden voltage through less shunt resistance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193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34461A 3A current shunt resistance 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2743200"/>
            <a:ext cx="364236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32" y="2743200"/>
            <a:ext cx="364998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5193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34461A 10A current shunt resistance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77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192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Temperature Measurements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/>
          </a:p>
          <a:p>
            <a:r>
              <a:rPr lang="en-US" sz="1800" dirty="0" smtClean="0"/>
              <a:t>Temp → Probe </a:t>
            </a:r>
          </a:p>
          <a:p>
            <a:endParaRPr lang="en-US" sz="1800" dirty="0" smtClean="0"/>
          </a:p>
          <a:p>
            <a:r>
              <a:rPr lang="en-US" sz="1800" dirty="0" smtClean="0"/>
              <a:t>Thermistor: 5k (2W/4W) </a:t>
            </a:r>
          </a:p>
          <a:p>
            <a:endParaRPr lang="en-US" sz="1800" dirty="0"/>
          </a:p>
          <a:p>
            <a:r>
              <a:rPr lang="en-US" sz="1800" dirty="0" smtClean="0"/>
              <a:t>RTD: PT100 (2W/4W)</a:t>
            </a:r>
          </a:p>
          <a:p>
            <a:endParaRPr lang="en-US" sz="1800" dirty="0" smtClean="0"/>
          </a:p>
          <a:p>
            <a:r>
              <a:rPr lang="en-US" sz="1800" dirty="0" smtClean="0"/>
              <a:t>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61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589544"/>
            <a:ext cx="7391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Help System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/>
          </a:p>
          <a:p>
            <a:r>
              <a:rPr lang="en-US" sz="1800" dirty="0" smtClean="0"/>
              <a:t>    Press </a:t>
            </a:r>
            <a:r>
              <a:rPr lang="en-US" sz="1800" dirty="0"/>
              <a:t>and hold any key (hard or soft) for context-sensitive </a:t>
            </a:r>
            <a:r>
              <a:rPr lang="en-US" sz="1800" dirty="0" smtClean="0"/>
              <a:t>help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r>
              <a:rPr lang="en-US" sz="1800" dirty="0" smtClean="0"/>
              <a:t>    Shift </a:t>
            </a:r>
            <a:r>
              <a:rPr lang="en-US" sz="1800" dirty="0"/>
              <a:t>→ Utility → System Setup → User Settings → Help Lang </a:t>
            </a:r>
          </a:p>
          <a:p>
            <a:endParaRPr lang="en-US" sz="1800" dirty="0" smtClean="0"/>
          </a:p>
          <a:p>
            <a:r>
              <a:rPr lang="en-US" sz="1800" dirty="0" smtClean="0"/>
              <a:t>    Help </a:t>
            </a:r>
            <a:r>
              <a:rPr lang="en-US" sz="1800" dirty="0"/>
              <a:t>languages: English, French, German, Japanese, Korean, </a:t>
            </a:r>
          </a:p>
          <a:p>
            <a:r>
              <a:rPr lang="en-US" sz="1800" dirty="0"/>
              <a:t>    Chinese, Russian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192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“Mobile Optimized” Documentation (eDoc)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/>
          </a:p>
          <a:p>
            <a:r>
              <a:rPr lang="en-US" sz="1800" dirty="0" smtClean="0"/>
              <a:t>Shift → Help → Select  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4496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1. Scan the QR code directly from the instrument front panel to view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the operating and service guide. </a:t>
            </a:r>
            <a:endParaRPr lang="en-US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819400"/>
            <a:ext cx="3809999" cy="2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8862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350073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→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90600" y="4572000"/>
            <a:ext cx="762000" cy="533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739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Web UI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  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52650"/>
            <a:ext cx="1943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154007"/>
            <a:ext cx="5501065" cy="501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5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27013"/>
            <a:ext cx="8691562" cy="534987"/>
          </a:xfrm>
        </p:spPr>
        <p:txBody>
          <a:bodyPr/>
          <a:lstStyle/>
          <a:p>
            <a:r>
              <a:rPr lang="en-US" dirty="0" smtClean="0"/>
              <a:t>Application &amp; Support Organization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575043"/>
              </p:ext>
            </p:extLst>
          </p:nvPr>
        </p:nvGraphicFramePr>
        <p:xfrm>
          <a:off x="381000" y="3403600"/>
          <a:ext cx="396240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414"/>
                <a:gridCol w="2755986"/>
              </a:tblGrid>
              <a:tr h="25400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Lim, Hock</a:t>
                      </a:r>
                      <a:r>
                        <a:rPr lang="en-US" sz="1000" baseline="0" dirty="0" smtClean="0"/>
                        <a:t> 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Apps Focus : RF &amp;</a:t>
                      </a:r>
                      <a:r>
                        <a:rPr lang="en-US" sz="1000" baseline="0" dirty="0" smtClean="0"/>
                        <a:t> Audio</a:t>
                      </a:r>
                    </a:p>
                    <a:p>
                      <a:r>
                        <a:rPr lang="en-US" sz="1000" dirty="0" smtClean="0"/>
                        <a:t>Product Contact : Power Meters</a:t>
                      </a:r>
                      <a:endParaRPr lang="en-US" sz="10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Lee,</a:t>
                      </a:r>
                      <a:r>
                        <a:rPr lang="en-US" sz="1000" baseline="0" dirty="0" smtClean="0"/>
                        <a:t> Chin </a:t>
                      </a:r>
                      <a:r>
                        <a:rPr lang="en-US" sz="1000" baseline="0" dirty="0" err="1" smtClean="0"/>
                        <a:t>Aik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Apps Focus : RF &amp;</a:t>
                      </a:r>
                      <a:r>
                        <a:rPr lang="en-US" sz="1000" baseline="0" dirty="0" smtClean="0"/>
                        <a:t> Audio</a:t>
                      </a:r>
                    </a:p>
                    <a:p>
                      <a:r>
                        <a:rPr lang="en-US" sz="1000" dirty="0" smtClean="0"/>
                        <a:t>Product Contact : Audio Analyzer</a:t>
                      </a:r>
                      <a:endParaRPr lang="en-US" sz="10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Tan,</a:t>
                      </a:r>
                      <a:r>
                        <a:rPr lang="en-US" sz="1000" baseline="0" dirty="0" smtClean="0"/>
                        <a:t> See Kai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Apps Focus : Green Energy &amp; Manufacturing</a:t>
                      </a:r>
                      <a:endParaRPr lang="en-US" sz="1000" baseline="0" dirty="0" smtClean="0"/>
                    </a:p>
                    <a:p>
                      <a:r>
                        <a:rPr lang="en-US" sz="1000" dirty="0" smtClean="0"/>
                        <a:t>Product Contact : Bench</a:t>
                      </a:r>
                      <a:r>
                        <a:rPr lang="en-US" sz="1000" baseline="0" dirty="0" smtClean="0"/>
                        <a:t> Instruments</a:t>
                      </a:r>
                      <a:endParaRPr lang="en-US" sz="10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Tu</a:t>
                      </a:r>
                      <a:r>
                        <a:rPr lang="en-US" sz="1000" dirty="0" smtClean="0"/>
                        <a:t>, David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Apps Focus : Green Energy &amp; Manufacturing</a:t>
                      </a:r>
                      <a:endParaRPr lang="en-US" sz="1000" baseline="0" dirty="0" smtClean="0"/>
                    </a:p>
                    <a:p>
                      <a:r>
                        <a:rPr lang="en-US" sz="1000" dirty="0" smtClean="0"/>
                        <a:t>Product Contact : Bench</a:t>
                      </a:r>
                      <a:r>
                        <a:rPr lang="en-US" sz="1000" baseline="0" dirty="0" smtClean="0"/>
                        <a:t> Instruments</a:t>
                      </a:r>
                      <a:endParaRPr lang="en-US" sz="1000" dirty="0" smtClean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Wong, </a:t>
                      </a:r>
                      <a:r>
                        <a:rPr lang="en-US" sz="1000" baseline="0" dirty="0" err="1" smtClean="0"/>
                        <a:t>Sook</a:t>
                      </a:r>
                      <a:r>
                        <a:rPr lang="en-US" sz="1000" baseline="0" dirty="0" smtClean="0"/>
                        <a:t> Wai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Apps Focus : Maintenance &amp; Installation</a:t>
                      </a:r>
                      <a:endParaRPr lang="en-US" sz="1000" baseline="0" dirty="0" smtClean="0"/>
                    </a:p>
                    <a:p>
                      <a:r>
                        <a:rPr lang="en-US" sz="1000" dirty="0" smtClean="0"/>
                        <a:t>Product Contact : Handhelds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17418"/>
              </p:ext>
            </p:extLst>
          </p:nvPr>
        </p:nvGraphicFramePr>
        <p:xfrm>
          <a:off x="4920211" y="3413760"/>
          <a:ext cx="399518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224"/>
                <a:gridCol w="2282965"/>
              </a:tblGrid>
              <a:tr h="19751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51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Diller, Cheryl</a:t>
                      </a:r>
                      <a:endParaRPr lang="en-US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Operations, Loveland</a:t>
                      </a:r>
                      <a:endParaRPr lang="en-US" sz="1000" dirty="0"/>
                    </a:p>
                  </a:txBody>
                  <a:tcPr/>
                </a:tc>
              </a:tr>
              <a:tr h="19751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Chua,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Teong</a:t>
                      </a:r>
                      <a:r>
                        <a:rPr lang="en-US" sz="1000" baseline="0" dirty="0" smtClean="0"/>
                        <a:t>  </a:t>
                      </a:r>
                      <a:r>
                        <a:rPr lang="en-US" sz="1000" baseline="0" dirty="0" err="1" smtClean="0"/>
                        <a:t>Keat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Operations</a:t>
                      </a:r>
                      <a:r>
                        <a:rPr lang="en-US" sz="1000" baseline="0" dirty="0" smtClean="0"/>
                        <a:t>, Penang</a:t>
                      </a:r>
                      <a:endParaRPr lang="en-US" sz="1000" dirty="0"/>
                    </a:p>
                  </a:txBody>
                  <a:tcPr/>
                </a:tc>
              </a:tr>
              <a:tr h="19751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Choi, </a:t>
                      </a:r>
                      <a:r>
                        <a:rPr lang="en-US" sz="1000" dirty="0" err="1" smtClean="0"/>
                        <a:t>Mun</a:t>
                      </a:r>
                      <a:r>
                        <a:rPr lang="en-US" sz="1000" dirty="0" smtClean="0"/>
                        <a:t> Ken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PMPS</a:t>
                      </a:r>
                      <a:r>
                        <a:rPr lang="en-US" sz="1000" baseline="0" dirty="0" smtClean="0"/>
                        <a:t> &amp; Audio (Asia + Japan)</a:t>
                      </a:r>
                      <a:endParaRPr lang="en-US" sz="1000" dirty="0"/>
                    </a:p>
                  </a:txBody>
                  <a:tcPr/>
                </a:tc>
              </a:tr>
              <a:tr h="19751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Durr</a:t>
                      </a:r>
                      <a:r>
                        <a:rPr lang="en-US" sz="1000" dirty="0" smtClean="0"/>
                        <a:t>, Jim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Counters, DMM, </a:t>
                      </a:r>
                      <a:r>
                        <a:rPr lang="en-US" sz="1000" dirty="0" err="1" smtClean="0"/>
                        <a:t>Pxi</a:t>
                      </a:r>
                      <a:endParaRPr lang="en-US" sz="1000" dirty="0" smtClean="0"/>
                    </a:p>
                  </a:txBody>
                  <a:tcPr/>
                </a:tc>
              </a:tr>
              <a:tr h="19751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Hornburg</a:t>
                      </a:r>
                      <a:r>
                        <a:rPr lang="en-US" sz="1000" dirty="0" smtClean="0"/>
                        <a:t>, Luke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FG, DMM</a:t>
                      </a:r>
                      <a:endParaRPr lang="en-US" sz="1000" dirty="0"/>
                    </a:p>
                  </a:txBody>
                  <a:tcPr/>
                </a:tc>
              </a:tr>
              <a:tr h="19751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Lim,</a:t>
                      </a:r>
                      <a:r>
                        <a:rPr lang="en-US" sz="1000" baseline="0" dirty="0" smtClean="0"/>
                        <a:t> Say Heng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VEE, IO</a:t>
                      </a:r>
                      <a:endParaRPr lang="en-US" sz="1000" dirty="0"/>
                    </a:p>
                  </a:txBody>
                  <a:tcPr/>
                </a:tc>
              </a:tr>
              <a:tr h="197510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Loh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Keh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Teong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MI, Thermal, Hybrid,</a:t>
                      </a:r>
                      <a:r>
                        <a:rPr lang="en-US" sz="1000" baseline="0" dirty="0" smtClean="0"/>
                        <a:t> PLRO,PLPW</a:t>
                      </a:r>
                      <a:endParaRPr lang="en-US" sz="1000" dirty="0"/>
                    </a:p>
                  </a:txBody>
                  <a:tcPr/>
                </a:tc>
              </a:tr>
              <a:tr h="19751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Wong, </a:t>
                      </a:r>
                      <a:r>
                        <a:rPr lang="en-US" sz="1000" dirty="0" err="1" smtClean="0"/>
                        <a:t>Seok</a:t>
                      </a:r>
                      <a:r>
                        <a:rPr lang="en-US" sz="1000" baseline="0" dirty="0" smtClean="0"/>
                        <a:t> Jin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HH, 5.5d DMM</a:t>
                      </a:r>
                      <a:endParaRPr lang="en-US" sz="1000" dirty="0"/>
                    </a:p>
                  </a:txBody>
                  <a:tcPr/>
                </a:tc>
              </a:tr>
              <a:tr h="19751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Conway, Tom (NAW)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DAQ, DSA, DMM</a:t>
                      </a:r>
                      <a:endParaRPr lang="en-US" sz="1000" dirty="0"/>
                    </a:p>
                  </a:txBody>
                  <a:tcPr/>
                </a:tc>
              </a:tr>
              <a:tr h="19751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Rose, Matthews (NAW)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PMPS &amp; Audio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(Americas</a:t>
                      </a:r>
                      <a:r>
                        <a:rPr lang="en-US" sz="1000" baseline="0" dirty="0" smtClean="0"/>
                        <a:t> + Europe)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1" y="838200"/>
            <a:ext cx="43434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 Support Team</a:t>
            </a:r>
          </a:p>
          <a:p>
            <a:pPr algn="ctr"/>
            <a:r>
              <a:rPr lang="en-US" dirty="0" smtClean="0"/>
              <a:t>Fong Hong Kee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848823" y="1872615"/>
            <a:ext cx="2884977" cy="167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Application Team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Arial" charset="0"/>
            </a:endParaRPr>
          </a:p>
          <a:p>
            <a:pPr marL="114300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Objective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: Product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Preference</a:t>
            </a:r>
          </a:p>
          <a:p>
            <a:pPr marL="114300" marR="0" defTabSz="800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dirty="0">
                <a:latin typeface="Arial" charset="0"/>
              </a:rPr>
              <a:t>	</a:t>
            </a:r>
            <a:r>
              <a:rPr lang="en-US" sz="1200" dirty="0" smtClean="0">
                <a:latin typeface="Arial" charset="0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Generation.</a:t>
            </a:r>
          </a:p>
          <a:p>
            <a:pPr marL="114300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200" dirty="0">
              <a:latin typeface="Arial" charset="0"/>
            </a:endParaRPr>
          </a:p>
          <a:p>
            <a:pPr marL="342900" marR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Technical Collaterals</a:t>
            </a:r>
          </a:p>
          <a:p>
            <a:pPr marL="342900" marR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200" dirty="0" smtClean="0">
                <a:latin typeface="Arial" charset="0"/>
              </a:rPr>
              <a:t>Target Market Engagement</a:t>
            </a:r>
          </a:p>
          <a:p>
            <a:pPr marL="342900" marR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Training, Trade Show &amp; e-Marketing</a:t>
            </a:r>
          </a:p>
          <a:p>
            <a:pPr marL="342900" marR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81601" y="1863090"/>
            <a:ext cx="3352800" cy="167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Support Team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Yapp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Poey Hee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latin typeface="Arial" charset="0"/>
            </a:endParaRPr>
          </a:p>
          <a:p>
            <a:pPr marL="34290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charset="0"/>
              </a:rPr>
              <a:t>Objective : Product Works as advertised</a:t>
            </a:r>
          </a:p>
          <a:p>
            <a:pPr marL="342900" indent="-22860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charset="0"/>
            </a:endParaRPr>
          </a:p>
          <a:p>
            <a:pPr marL="34290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dirty="0" smtClean="0">
                <a:latin typeface="Arial" charset="0"/>
              </a:rPr>
              <a:t>Service Levels</a:t>
            </a:r>
          </a:p>
          <a:p>
            <a:pPr marL="34290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dirty="0" smtClean="0">
                <a:latin typeface="Arial" charset="0"/>
              </a:rPr>
              <a:t>Warranty Cost</a:t>
            </a:r>
          </a:p>
          <a:p>
            <a:pPr marL="34290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dirty="0" smtClean="0">
                <a:latin typeface="Arial" charset="0"/>
              </a:rPr>
              <a:t>Training,  e-Marketing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58543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739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Web UI – release 1.09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  </a:t>
            </a:r>
            <a:endParaRPr lang="en-US" sz="1800" dirty="0"/>
          </a:p>
        </p:txBody>
      </p:sp>
      <p:pic>
        <p:nvPicPr>
          <p:cNvPr id="7" name="Picture 4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4999"/>
            <a:ext cx="4800600" cy="3339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886200" cy="346364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>
            <a:glow rad="2921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562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Will </a:t>
            </a:r>
            <a:r>
              <a:rPr lang="en-US" sz="1800" u="sng" dirty="0" smtClean="0"/>
              <a:t>eventually</a:t>
            </a:r>
            <a:r>
              <a:rPr lang="en-US" sz="1800" dirty="0" smtClean="0"/>
              <a:t> replace the Product  </a:t>
            </a:r>
          </a:p>
          <a:p>
            <a:r>
              <a:rPr lang="en-US" sz="1800" dirty="0" smtClean="0"/>
              <a:t>Reference CD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61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13945"/>
            <a:ext cx="739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Web UI – Monitor DMM/Control DMM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  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5" y="1639615"/>
            <a:ext cx="75514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0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1213945"/>
            <a:ext cx="8041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Web UI – DMM Overview / Current SCPI Configuration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/>
          </a:p>
          <a:p>
            <a:r>
              <a:rPr lang="en-US" sz="1800" dirty="0" smtClean="0"/>
              <a:t>  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7" y="1819234"/>
            <a:ext cx="5602076" cy="371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97" y="2438400"/>
            <a:ext cx="453326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1981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*LRN? String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19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1213945"/>
            <a:ext cx="80414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Firmware Update Utility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 smtClean="0"/>
          </a:p>
          <a:p>
            <a:r>
              <a:rPr lang="en-US" sz="1800" dirty="0" smtClean="0"/>
              <a:t>      New Utility</a:t>
            </a:r>
            <a:br>
              <a:rPr lang="en-US" sz="1800" dirty="0" smtClean="0"/>
            </a:br>
            <a:r>
              <a:rPr lang="en-US" sz="1800" dirty="0" smtClean="0"/>
              <a:t>      Allows update using LAN, GPIB, or USB Interface 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435352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357905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050" y="1298301"/>
            <a:ext cx="790750" cy="83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8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1143000"/>
            <a:ext cx="80414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Firmware Update Utility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 smtClean="0"/>
          </a:p>
          <a:p>
            <a:r>
              <a:rPr lang="en-US" sz="1800" dirty="0" smtClean="0"/>
              <a:t>      Front Panel USB Host Port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&gt; automatic USB drive configuration 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505325" cy="102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2908"/>
            <a:ext cx="3319462" cy="258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48225"/>
            <a:ext cx="2019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3962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Press ‘Update… to create required directory and files on USB root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29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1213945"/>
            <a:ext cx="80414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On-Line Examples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600" dirty="0"/>
          </a:p>
          <a:p>
            <a:r>
              <a:rPr lang="en-US" sz="1800" dirty="0" smtClean="0"/>
              <a:t>      </a:t>
            </a:r>
            <a:r>
              <a:rPr lang="en-US" sz="1800" dirty="0" smtClean="0">
                <a:hlinkClick r:id="rId3"/>
              </a:rPr>
              <a:t>http://www.agilent.com/find/34461A</a:t>
            </a:r>
            <a:endParaRPr lang="en-US" sz="1800" dirty="0" smtClean="0"/>
          </a:p>
          <a:p>
            <a:r>
              <a:rPr lang="en-US" sz="1800" dirty="0" smtClean="0"/>
              <a:t>      Visit Technical Support → Drivers, Firmware, &amp; Software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668079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itle 1"/>
          <p:cNvSpPr txBox="1">
            <a:spLocks/>
          </p:cNvSpPr>
          <p:nvPr/>
        </p:nvSpPr>
        <p:spPr bwMode="auto">
          <a:xfrm>
            <a:off x="188119" y="227012"/>
            <a:ext cx="869156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Aft>
                <a:spcPct val="10000"/>
              </a:spcAft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Agilent 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34460A / 34461A 6 ½ Digit DMMs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Product Features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1213945"/>
            <a:ext cx="80414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Videos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1800" dirty="0"/>
          </a:p>
          <a:p>
            <a:r>
              <a:rPr lang="en-US" sz="1800" dirty="0"/>
              <a:t>Digital Multimeter Programming in Visual Studio</a:t>
            </a:r>
          </a:p>
          <a:p>
            <a:r>
              <a:rPr lang="en-US" sz="1800" u="sng" dirty="0">
                <a:hlinkClick r:id="rId3"/>
              </a:rPr>
              <a:t>https://</a:t>
            </a:r>
            <a:r>
              <a:rPr lang="en-US" sz="1800" u="sng" dirty="0" smtClean="0">
                <a:hlinkClick r:id="rId3"/>
              </a:rPr>
              <a:t>www.youtube.com/watch?v=GwZ2Kv9L-Xg</a:t>
            </a:r>
            <a:endParaRPr lang="en-US" sz="1800" u="sng" dirty="0" smtClean="0"/>
          </a:p>
          <a:p>
            <a:endParaRPr lang="en-US" sz="1800" u="sng" dirty="0"/>
          </a:p>
          <a:p>
            <a:endParaRPr lang="en-US" sz="1800" u="sng" dirty="0" smtClean="0"/>
          </a:p>
          <a:p>
            <a:r>
              <a:rPr lang="en-US" sz="1800" dirty="0"/>
              <a:t>Digital Multimeter </a:t>
            </a:r>
            <a:r>
              <a:rPr lang="en-US" sz="1800" dirty="0" smtClean="0"/>
              <a:t>MATLAB </a:t>
            </a:r>
            <a:r>
              <a:rPr lang="en-US" sz="1800" dirty="0"/>
              <a:t>Programing Example</a:t>
            </a:r>
          </a:p>
          <a:p>
            <a:r>
              <a:rPr lang="en-US" sz="1800" u="sng" dirty="0">
                <a:hlinkClick r:id="rId4"/>
              </a:rPr>
              <a:t>https://www.youtube.com/watch?v=lVpMH4NDOpE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8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9452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5253335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hlinkClick r:id="rId4"/>
              </a:rPr>
              <a:t>www.agilent.com/find/DMMUtilitysoftware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762000" y="12192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System Requirements</a:t>
            </a:r>
          </a:p>
          <a:p>
            <a:endParaRPr lang="en-US" sz="1800" b="1" dirty="0" smtClean="0"/>
          </a:p>
          <a:p>
            <a:r>
              <a:rPr lang="en-US" sz="1800" dirty="0" smtClean="0"/>
              <a:t>PC </a:t>
            </a:r>
            <a:r>
              <a:rPr lang="en-US" sz="1800" dirty="0"/>
              <a:t>Operating </a:t>
            </a:r>
            <a:r>
              <a:rPr lang="en-US" sz="1800" dirty="0" smtClean="0"/>
              <a:t>Systems (Supported)</a:t>
            </a:r>
            <a:endParaRPr lang="en-US" sz="1800" dirty="0"/>
          </a:p>
          <a:p>
            <a:r>
              <a:rPr lang="en-US" sz="1800" dirty="0" smtClean="0"/>
              <a:t> -  Windows </a:t>
            </a:r>
            <a:r>
              <a:rPr lang="en-US" sz="1800" dirty="0"/>
              <a:t>8, 32-bit and 64-bit (Windows 8, Windows 8 Pro) </a:t>
            </a:r>
          </a:p>
          <a:p>
            <a:r>
              <a:rPr lang="en-US" sz="1800" dirty="0" smtClean="0"/>
              <a:t> -  Windows </a:t>
            </a:r>
            <a:r>
              <a:rPr lang="en-US" sz="1800" dirty="0"/>
              <a:t>7, SP1 32-bit and 64-bit (Professional, Enterprise, Ultimate) </a:t>
            </a:r>
          </a:p>
          <a:p>
            <a:r>
              <a:rPr lang="en-US" sz="1800" dirty="0" smtClean="0"/>
              <a:t> -  Windows </a:t>
            </a:r>
            <a:r>
              <a:rPr lang="en-US" sz="1800" dirty="0"/>
              <a:t>XP, SP3 32-bit (Professional) </a:t>
            </a:r>
          </a:p>
          <a:p>
            <a:endParaRPr lang="en-US" sz="1800" b="1" dirty="0" smtClean="0"/>
          </a:p>
          <a:p>
            <a:r>
              <a:rPr lang="en-US" sz="1800" dirty="0" smtClean="0"/>
              <a:t>PC </a:t>
            </a:r>
            <a:r>
              <a:rPr lang="en-US" sz="1800" dirty="0"/>
              <a:t>Hardware</a:t>
            </a:r>
          </a:p>
          <a:p>
            <a:r>
              <a:rPr lang="en-US" sz="1800" dirty="0" smtClean="0"/>
              <a:t> -  Windows </a:t>
            </a:r>
            <a:r>
              <a:rPr lang="en-US" sz="1800" dirty="0"/>
              <a:t>8 and Windows 7:</a:t>
            </a:r>
          </a:p>
          <a:p>
            <a:r>
              <a:rPr lang="en-US" sz="1800" dirty="0" smtClean="0"/>
              <a:t>       Processor</a:t>
            </a:r>
            <a:r>
              <a:rPr lang="en-US" sz="1800" dirty="0"/>
              <a:t>: 1 GHz or faster (2 GHz or greater recommended) </a:t>
            </a:r>
          </a:p>
          <a:p>
            <a:r>
              <a:rPr lang="en-US" sz="1800" dirty="0" smtClean="0"/>
              <a:t>       RAM</a:t>
            </a:r>
            <a:r>
              <a:rPr lang="en-US" sz="1800" dirty="0"/>
              <a:t>: 1 GB (32-bit) or 2 GB (64-bit) (3 GB or greater recommended) </a:t>
            </a:r>
          </a:p>
          <a:p>
            <a:r>
              <a:rPr lang="en-US" sz="1800" dirty="0" smtClean="0"/>
              <a:t>    Windows </a:t>
            </a:r>
            <a:r>
              <a:rPr lang="en-US" sz="1800" dirty="0"/>
              <a:t>XP:</a:t>
            </a:r>
          </a:p>
          <a:p>
            <a:r>
              <a:rPr lang="en-US" sz="1800" dirty="0" smtClean="0"/>
              <a:t>       Processor</a:t>
            </a:r>
            <a:r>
              <a:rPr lang="en-US" sz="1800" dirty="0"/>
              <a:t>: 600 MHz or faster (1 GHz or greater recommended) </a:t>
            </a:r>
          </a:p>
          <a:p>
            <a:r>
              <a:rPr lang="en-US" sz="1800" dirty="0" smtClean="0"/>
              <a:t>       RAM</a:t>
            </a:r>
            <a:r>
              <a:rPr lang="en-US" sz="1800" dirty="0"/>
              <a:t>: 512 MB (1 GB or greater recommended)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r>
              <a:rPr lang="en-US" sz="1800" dirty="0"/>
              <a:t>Web connection required for installation and upgrades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0490" y="1143000"/>
            <a:ext cx="846871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Supported Instruments </a:t>
            </a:r>
          </a:p>
          <a:p>
            <a:pPr marL="0" indent="0">
              <a:buNone/>
            </a:pPr>
            <a:r>
              <a:rPr lang="en-US" sz="1800" dirty="0" smtClean="0"/>
              <a:t>Agilent 34401A, 34405A, 34410A, 34411A, 34450A, 34460A, and 34461A DMMs.</a:t>
            </a:r>
          </a:p>
          <a:p>
            <a:pPr marL="0" indent="0">
              <a:buNone/>
            </a:pPr>
            <a:r>
              <a:rPr lang="en-US" sz="1800" b="1" dirty="0" smtClean="0"/>
              <a:t>Note: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 - Digitizing is supported only on 34410A, 34411A, 34460A, and 34461A DMMs</a:t>
            </a:r>
          </a:p>
          <a:p>
            <a:pPr marL="0" indent="0">
              <a:buNone/>
            </a:pPr>
            <a:r>
              <a:rPr lang="en-US" sz="1800" dirty="0" smtClean="0"/>
              <a:t> - Does not work with 3458A, 34420A, L4411A or any PXI DMM</a:t>
            </a:r>
          </a:p>
          <a:p>
            <a:pPr marL="0" indent="0">
              <a:buNone/>
            </a:pPr>
            <a:r>
              <a:rPr lang="en-US" sz="1800" dirty="0" smtClean="0"/>
              <a:t> - Does not support any Handheld DMMs or U3400 series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- Up to 9 DMMs per connectivity session (tested)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Supported Interfaces</a:t>
            </a:r>
          </a:p>
          <a:p>
            <a:pPr marL="0" indent="0">
              <a:buNone/>
            </a:pPr>
            <a:r>
              <a:rPr lang="en-US" sz="1800" dirty="0" smtClean="0"/>
              <a:t> USB</a:t>
            </a:r>
            <a:r>
              <a:rPr lang="en-US" sz="1800" dirty="0"/>
              <a:t>, GPIB, LAN, RS-232.</a:t>
            </a:r>
          </a:p>
          <a:p>
            <a:pPr marL="0" indent="0">
              <a:buNone/>
            </a:pPr>
            <a:r>
              <a:rPr lang="en-US" sz="1800" dirty="0" smtClean="0"/>
              <a:t> Requires </a:t>
            </a:r>
            <a:r>
              <a:rPr lang="en-US" sz="1800" dirty="0"/>
              <a:t>Agilent IO Libraries Suite v16.0 or later</a:t>
            </a:r>
          </a:p>
          <a:p>
            <a:pPr marL="0" indent="0">
              <a:buNone/>
            </a:pPr>
            <a:r>
              <a:rPr lang="en-US" sz="1800" dirty="0" smtClean="0"/>
              <a:t> Works </a:t>
            </a:r>
            <a:r>
              <a:rPr lang="en-US" sz="1800" dirty="0"/>
              <a:t>with NI </a:t>
            </a:r>
            <a:r>
              <a:rPr lang="en-US" sz="1800" dirty="0" smtClean="0"/>
              <a:t>Max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" y="146304"/>
            <a:ext cx="8695944" cy="996696"/>
          </a:xfrm>
        </p:spPr>
        <p:txBody>
          <a:bodyPr/>
          <a:lstStyle/>
          <a:p>
            <a:r>
              <a:rPr lang="en-US" dirty="0" smtClean="0"/>
              <a:t>GEM Product Portfolio</a:t>
            </a:r>
            <a:endParaRPr lang="en-US" dirty="0"/>
          </a:p>
        </p:txBody>
      </p:sp>
      <p:sp>
        <p:nvSpPr>
          <p:cNvPr id="2048" name="TextBox 2047"/>
          <p:cNvSpPr txBox="1"/>
          <p:nvPr/>
        </p:nvSpPr>
        <p:spPr>
          <a:xfrm>
            <a:off x="0" y="597748"/>
            <a:ext cx="9106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We are #1 player in Power Meter/Sensor, Counter, DMM, &amp; Function Generator</a:t>
            </a:r>
            <a:endParaRPr lang="en-US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2" y="997858"/>
            <a:ext cx="87979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80744"/>
            <a:ext cx="7630510" cy="45628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Installation </a:t>
            </a:r>
          </a:p>
          <a:p>
            <a:pPr marL="0" indent="0">
              <a:buNone/>
            </a:pPr>
            <a:r>
              <a:rPr lang="en-US" sz="1800" dirty="0" smtClean="0"/>
              <a:t>     104MB download  </a:t>
            </a:r>
            <a:r>
              <a:rPr lang="en-US" sz="1800" dirty="0"/>
              <a:t>– </a:t>
            </a:r>
            <a:r>
              <a:rPr lang="en-US" sz="1800" dirty="0" smtClean="0"/>
              <a:t>no </a:t>
            </a:r>
            <a:r>
              <a:rPr lang="en-US" sz="1800" dirty="0"/>
              <a:t>CD, </a:t>
            </a:r>
            <a:r>
              <a:rPr lang="en-US" sz="1800" dirty="0" smtClean="0"/>
              <a:t>web distribution only</a:t>
            </a:r>
            <a:br>
              <a:rPr lang="en-US" sz="1800" dirty="0" smtClean="0"/>
            </a:b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Automatically </a:t>
            </a:r>
            <a:r>
              <a:rPr lang="en-US" sz="1800" dirty="0"/>
              <a:t>installs required </a:t>
            </a:r>
            <a:r>
              <a:rPr lang="en-US" sz="1800" dirty="0" smtClean="0"/>
              <a:t>dependencies</a:t>
            </a:r>
            <a:br>
              <a:rPr lang="en-US" sz="1800" dirty="0" smtClean="0"/>
            </a:b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Included </a:t>
            </a:r>
            <a:r>
              <a:rPr lang="en-US" sz="1800" dirty="0"/>
              <a:t>in the install </a:t>
            </a:r>
            <a:r>
              <a:rPr lang="en-US" sz="1800" dirty="0" smtClean="0"/>
              <a:t>package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- .NET 4.0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- MATLAB </a:t>
            </a:r>
            <a:r>
              <a:rPr lang="en-US" sz="1800" dirty="0"/>
              <a:t>binary (for </a:t>
            </a:r>
            <a:r>
              <a:rPr lang="en-US" sz="1800" dirty="0" smtClean="0"/>
              <a:t>export)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- Agilent </a:t>
            </a:r>
            <a:r>
              <a:rPr lang="en-US" sz="1800" dirty="0"/>
              <a:t>connectivity </a:t>
            </a:r>
            <a:r>
              <a:rPr lang="en-US" sz="1800" dirty="0" smtClean="0"/>
              <a:t>fabric</a:t>
            </a:r>
            <a:br>
              <a:rPr lang="en-US" sz="1800" dirty="0" smtClean="0"/>
            </a:b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IO </a:t>
            </a:r>
            <a:r>
              <a:rPr lang="en-US" sz="1800" dirty="0"/>
              <a:t>Libraries are automatically downloaded </a:t>
            </a:r>
            <a:r>
              <a:rPr lang="en-US" sz="1800" dirty="0" smtClean="0"/>
              <a:t>and </a:t>
            </a:r>
            <a:r>
              <a:rPr lang="en-US" sz="1800" dirty="0"/>
              <a:t>installed if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80744"/>
            <a:ext cx="7630510" cy="45628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Basic Operation </a:t>
            </a:r>
            <a:br>
              <a:rPr lang="en-US" dirty="0" smtClean="0"/>
            </a:br>
            <a:endParaRPr lang="en-US" sz="1600" dirty="0" smtClean="0"/>
          </a:p>
          <a:p>
            <a:pPr marL="0" indent="0">
              <a:buNone/>
            </a:pPr>
            <a:r>
              <a:rPr lang="en-US" sz="1800" dirty="0" smtClean="0"/>
              <a:t>       Starts </a:t>
            </a:r>
            <a:r>
              <a:rPr lang="en-US" sz="1800" dirty="0"/>
              <a:t>by reading DMM state, app does not have </a:t>
            </a:r>
            <a:r>
              <a:rPr lang="en-US" sz="1800" dirty="0" smtClean="0"/>
              <a:t>pre-defined state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Direct </a:t>
            </a:r>
            <a:r>
              <a:rPr lang="en-US" sz="1800" dirty="0"/>
              <a:t>control of SCPI </a:t>
            </a:r>
            <a:r>
              <a:rPr lang="en-US" sz="1800" dirty="0" smtClean="0"/>
              <a:t>functions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 Available </a:t>
            </a:r>
            <a:r>
              <a:rPr lang="en-US" sz="1800" dirty="0"/>
              <a:t>functions reflect features of connected </a:t>
            </a:r>
            <a:r>
              <a:rPr lang="en-US" sz="1800" dirty="0" smtClean="0"/>
              <a:t>DMM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 Actions </a:t>
            </a:r>
            <a:r>
              <a:rPr lang="en-US" sz="1800" dirty="0"/>
              <a:t>take effect immediately (</a:t>
            </a:r>
            <a:r>
              <a:rPr lang="en-US" sz="1800" dirty="0" smtClean="0"/>
              <a:t>commands </a:t>
            </a:r>
            <a:r>
              <a:rPr lang="en-US" sz="1800" dirty="0"/>
              <a:t>are sent to 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      instrument </a:t>
            </a:r>
            <a:r>
              <a:rPr lang="en-US" sz="1800" dirty="0"/>
              <a:t>as </a:t>
            </a:r>
            <a:r>
              <a:rPr lang="en-US" sz="1800" dirty="0" smtClean="0"/>
              <a:t>functions </a:t>
            </a:r>
            <a:r>
              <a:rPr lang="en-US" sz="1800" dirty="0"/>
              <a:t>are changed)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1066800"/>
            <a:ext cx="856392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543800" y="990600"/>
            <a:ext cx="1371600" cy="533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1143000"/>
            <a:ext cx="2895600" cy="533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49668" y="2233449"/>
            <a:ext cx="945932" cy="609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228344"/>
            <a:ext cx="7630510" cy="45628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Basic Operation – The Bench </a:t>
            </a:r>
            <a:br>
              <a:rPr lang="en-US" dirty="0" smtClean="0"/>
            </a:b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     Start </a:t>
            </a:r>
            <a:r>
              <a:rPr lang="en-US" sz="1800" dirty="0"/>
              <a:t>an App (App states)</a:t>
            </a:r>
          </a:p>
          <a:p>
            <a:pPr marL="0" indent="0">
              <a:buNone/>
            </a:pPr>
            <a:r>
              <a:rPr lang="en-US" sz="1800" dirty="0" smtClean="0"/>
              <a:t>     Play All/Stop All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Panel Views</a:t>
            </a:r>
          </a:p>
          <a:p>
            <a:pPr marL="0" indent="0">
              <a:buNone/>
            </a:pPr>
            <a:r>
              <a:rPr lang="en-US" sz="1800" dirty="0" smtClean="0"/>
              <a:t>     Simulation Mode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28875"/>
            <a:ext cx="51720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2743200" cy="103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4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228344"/>
            <a:ext cx="7630510" cy="45628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Basic Operation – Pop in/out </a:t>
            </a:r>
            <a:br>
              <a:rPr lang="en-US" dirty="0" smtClean="0"/>
            </a:b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      Access to instrument control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2292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477000" y="2590800"/>
            <a:ext cx="762000" cy="533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228344"/>
            <a:ext cx="7630510" cy="45628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Basic Operation – Pop in/out </a:t>
            </a:r>
            <a:br>
              <a:rPr lang="en-US" dirty="0" smtClean="0"/>
            </a:b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599"/>
            <a:ext cx="5791200" cy="430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1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228344"/>
            <a:ext cx="7630510" cy="45628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Basic Operation – Histogram and Table Views </a:t>
            </a:r>
            <a:br>
              <a:rPr lang="en-US" dirty="0" smtClean="0"/>
            </a:b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077075" cy="172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0" r="1334" b="9086"/>
          <a:stretch/>
        </p:blipFill>
        <p:spPr bwMode="auto">
          <a:xfrm>
            <a:off x="381000" y="3886200"/>
            <a:ext cx="397851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t="13507" b="16191"/>
          <a:stretch/>
        </p:blipFill>
        <p:spPr bwMode="auto">
          <a:xfrm>
            <a:off x="4724400" y="3901966"/>
            <a:ext cx="4169666" cy="227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162799" y="2209800"/>
            <a:ext cx="904875" cy="533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228344"/>
            <a:ext cx="7630510" cy="45628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Chart Features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Zooming/Panning</a:t>
            </a:r>
          </a:p>
          <a:p>
            <a:pPr marL="0" indent="0">
              <a:buNone/>
            </a:pPr>
            <a:r>
              <a:rPr lang="en-US" sz="1800" dirty="0" smtClean="0"/>
              <a:t>Markers</a:t>
            </a:r>
          </a:p>
          <a:p>
            <a:pPr marL="0" indent="0">
              <a:buNone/>
            </a:pPr>
            <a:r>
              <a:rPr lang="en-US" sz="1800" dirty="0" smtClean="0"/>
              <a:t>Measurements</a:t>
            </a:r>
          </a:p>
          <a:p>
            <a:pPr marL="0" indent="0">
              <a:buNone/>
            </a:pPr>
            <a:r>
              <a:rPr lang="en-US" sz="1800" dirty="0" smtClean="0"/>
              <a:t>Axis Labels</a:t>
            </a:r>
          </a:p>
          <a:p>
            <a:pPr marL="0" indent="0">
              <a:buNone/>
            </a:pPr>
            <a:r>
              <a:rPr lang="en-US" sz="1800" dirty="0" smtClean="0"/>
              <a:t>Auto Scroll</a:t>
            </a:r>
          </a:p>
          <a:p>
            <a:pPr marL="0" indent="0">
              <a:buNone/>
            </a:pPr>
            <a:r>
              <a:rPr lang="en-US" sz="1800" dirty="0" smtClean="0"/>
              <a:t>Scale and Autoscale Y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7" t="14700" b="13368"/>
          <a:stretch/>
        </p:blipFill>
        <p:spPr bwMode="auto">
          <a:xfrm>
            <a:off x="3276600" y="1981200"/>
            <a:ext cx="5499336" cy="353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1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143000"/>
            <a:ext cx="6781800" cy="45628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Datalogger/Digitizer </a:t>
            </a:r>
            <a:br>
              <a:rPr lang="en-US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Datalogging – PC Paced</a:t>
            </a:r>
          </a:p>
          <a:p>
            <a:pPr marL="0" indent="0">
              <a:buNone/>
            </a:pPr>
            <a:r>
              <a:rPr lang="en-US" sz="1800" dirty="0" smtClean="0"/>
              <a:t> - Measurement </a:t>
            </a:r>
            <a:r>
              <a:rPr lang="en-US" sz="1800" dirty="0"/>
              <a:t>rate</a:t>
            </a:r>
          </a:p>
          <a:p>
            <a:pPr marL="228600" lvl="1" indent="0">
              <a:buNone/>
            </a:pPr>
            <a:r>
              <a:rPr lang="en-US" sz="1800" dirty="0" smtClean="0"/>
              <a:t>  can </a:t>
            </a:r>
            <a:r>
              <a:rPr lang="en-US" sz="1800" dirty="0"/>
              <a:t>be paced by DMM settings</a:t>
            </a:r>
          </a:p>
          <a:p>
            <a:pPr marL="228600" lvl="1" indent="0">
              <a:buNone/>
            </a:pPr>
            <a:r>
              <a:rPr lang="en-US" sz="1800" dirty="0" smtClean="0"/>
              <a:t>  PC </a:t>
            </a:r>
            <a:r>
              <a:rPr lang="en-US" sz="1800" dirty="0"/>
              <a:t>paced measurements have 20ms min </a:t>
            </a:r>
            <a:r>
              <a:rPr lang="en-US" sz="1800" dirty="0" smtClean="0"/>
              <a:t>(approx.)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- Flexible </a:t>
            </a:r>
            <a:r>
              <a:rPr lang="en-US" sz="1800" dirty="0"/>
              <a:t>start/stop control</a:t>
            </a:r>
          </a:p>
          <a:p>
            <a:pPr marL="0" indent="0">
              <a:buNone/>
            </a:pPr>
            <a:r>
              <a:rPr lang="en-US" sz="1800" dirty="0" smtClean="0"/>
              <a:t> - Alarms </a:t>
            </a:r>
            <a:r>
              <a:rPr lang="en-US" sz="1800" dirty="0"/>
              <a:t>with notification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07" y="914400"/>
            <a:ext cx="193318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8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143000"/>
            <a:ext cx="6781800" cy="45628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Datalogger/Digitizer </a:t>
            </a:r>
            <a:br>
              <a:rPr lang="en-US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Digitizer </a:t>
            </a:r>
            <a:r>
              <a:rPr lang="en-US" sz="1800" dirty="0"/>
              <a:t>– DMM paced</a:t>
            </a:r>
          </a:p>
          <a:p>
            <a:pPr marL="0" indent="0">
              <a:buNone/>
            </a:pPr>
            <a:r>
              <a:rPr lang="en-US" sz="1800" dirty="0" smtClean="0"/>
              <a:t>Pre-trigger </a:t>
            </a:r>
            <a:r>
              <a:rPr lang="en-US" sz="1800" dirty="0"/>
              <a:t>samples not supported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5241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7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543800" cy="914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GEM Order Profile  By Region</a:t>
            </a:r>
            <a:endParaRPr lang="en-US" sz="3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05612497"/>
              </p:ext>
            </p:extLst>
          </p:nvPr>
        </p:nvGraphicFramePr>
        <p:xfrm>
          <a:off x="1981200" y="1066800"/>
          <a:ext cx="50673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04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71628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Exporting Data Files </a:t>
            </a:r>
            <a:br>
              <a:rPr lang="en-US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Export</a:t>
            </a:r>
          </a:p>
          <a:p>
            <a:pPr marL="0" indent="0">
              <a:buNone/>
            </a:pPr>
            <a:r>
              <a:rPr lang="en-US" sz="1800" dirty="0" smtClean="0"/>
              <a:t> - Exports </a:t>
            </a:r>
            <a:r>
              <a:rPr lang="en-US" sz="1800" dirty="0"/>
              <a:t>all data</a:t>
            </a:r>
          </a:p>
          <a:p>
            <a:pPr marL="0" indent="0">
              <a:buNone/>
            </a:pPr>
            <a:r>
              <a:rPr lang="en-US" sz="1800" dirty="0" smtClean="0"/>
              <a:t> - Select </a:t>
            </a:r>
            <a:r>
              <a:rPr lang="en-US" sz="1800" dirty="0"/>
              <a:t>range to limit size</a:t>
            </a:r>
          </a:p>
          <a:p>
            <a:pPr marL="0" indent="0">
              <a:buNone/>
            </a:pPr>
            <a:r>
              <a:rPr lang="en-US" sz="1800" dirty="0" smtClean="0"/>
              <a:t> - Bench </a:t>
            </a:r>
            <a:r>
              <a:rPr lang="en-US" sz="1800" dirty="0"/>
              <a:t>level export is different than app</a:t>
            </a:r>
          </a:p>
          <a:p>
            <a:pPr marL="0" indent="0">
              <a:buNone/>
            </a:pPr>
            <a:r>
              <a:rPr lang="en-US" sz="1800" dirty="0" smtClean="0"/>
              <a:t> - MATLAB </a:t>
            </a:r>
            <a:r>
              <a:rPr lang="en-US" sz="1800" dirty="0"/>
              <a:t>not required for export to </a:t>
            </a:r>
            <a:r>
              <a:rPr lang="en-US" sz="1800" dirty="0" smtClean="0"/>
              <a:t>MATLAB files</a:t>
            </a:r>
            <a:br>
              <a:rPr lang="en-US" sz="1800" dirty="0" smtClean="0"/>
            </a:b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Data File Compatibility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- Can </a:t>
            </a:r>
            <a:r>
              <a:rPr lang="en-US" sz="1800" dirty="0"/>
              <a:t>open </a:t>
            </a:r>
            <a:r>
              <a:rPr lang="en-US" sz="1800" dirty="0" err="1" smtClean="0"/>
              <a:t>Intuilink</a:t>
            </a:r>
            <a:r>
              <a:rPr lang="en-US" sz="1800" dirty="0" smtClean="0"/>
              <a:t> </a:t>
            </a:r>
            <a:r>
              <a:rPr lang="en-US" sz="1800" dirty="0"/>
              <a:t>DMM setup files </a:t>
            </a:r>
          </a:p>
          <a:p>
            <a:pPr marL="0" indent="0">
              <a:buNone/>
            </a:pPr>
            <a:r>
              <a:rPr lang="en-US" sz="1800" dirty="0" smtClean="0"/>
              <a:t> - Exports </a:t>
            </a:r>
            <a:r>
              <a:rPr lang="en-US" sz="1800" dirty="0"/>
              <a:t>to CSV, </a:t>
            </a:r>
            <a:r>
              <a:rPr lang="en-US" sz="1800" dirty="0" smtClean="0"/>
              <a:t>MATLAB, </a:t>
            </a:r>
            <a:r>
              <a:rPr lang="en-US" sz="1800" dirty="0"/>
              <a:t>Excel, Work</a:t>
            </a:r>
          </a:p>
          <a:p>
            <a:pPr marL="0" indent="0">
              <a:buNone/>
            </a:pPr>
            <a:r>
              <a:rPr lang="en-US" sz="1800" dirty="0" smtClean="0"/>
              <a:t> - Bitmaps </a:t>
            </a:r>
            <a:r>
              <a:rPr lang="en-US" sz="1800" dirty="0"/>
              <a:t>saved as BMP, JPG, PNG</a:t>
            </a:r>
          </a:p>
          <a:p>
            <a:pPr marL="0" indent="0">
              <a:buNone/>
            </a:pPr>
            <a:r>
              <a:rPr lang="en-US" sz="1800" dirty="0" smtClean="0"/>
              <a:t> - Data logs </a:t>
            </a:r>
            <a:r>
              <a:rPr lang="en-US" sz="1800" dirty="0"/>
              <a:t>saved in proprietary format, use data manger to export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00" y="1600200"/>
            <a:ext cx="3192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2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143000"/>
            <a:ext cx="7162800" cy="3505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Exporting Data Files </a:t>
            </a:r>
            <a:br>
              <a:rPr lang="en-US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Data log files stored in a fixed directory location</a:t>
            </a:r>
          </a:p>
          <a:p>
            <a:pPr marL="0" indent="0">
              <a:buNone/>
            </a:pPr>
            <a:r>
              <a:rPr lang="en-US" sz="1800" dirty="0" smtClean="0"/>
              <a:t>Files cannot be viewed directly</a:t>
            </a:r>
          </a:p>
          <a:p>
            <a:pPr marL="0" indent="0">
              <a:buNone/>
            </a:pPr>
            <a:r>
              <a:rPr lang="en-US" sz="1800" dirty="0" smtClean="0"/>
              <a:t>No limit on file size or data log period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Performance decrease above 100k points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143000"/>
            <a:ext cx="76962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Example (digitizing)</a:t>
            </a:r>
            <a:br>
              <a:rPr lang="en-US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Input: 1 Hz, 2 </a:t>
            </a:r>
            <a:r>
              <a:rPr lang="en-US" sz="1800" dirty="0" err="1" smtClean="0"/>
              <a:t>Vpp</a:t>
            </a:r>
            <a:r>
              <a:rPr lang="en-US" sz="1800" dirty="0" smtClean="0"/>
              <a:t> sine wave</a:t>
            </a:r>
          </a:p>
          <a:p>
            <a:pPr marL="0" indent="0">
              <a:buNone/>
            </a:pPr>
            <a:r>
              <a:rPr lang="en-US" sz="1800" dirty="0" smtClean="0"/>
              <a:t>Set up</a:t>
            </a:r>
            <a:br>
              <a:rPr lang="en-US" sz="1800" dirty="0" smtClean="0"/>
            </a:br>
            <a:r>
              <a:rPr lang="en-US" sz="1800" dirty="0" smtClean="0"/>
              <a:t>    Mode: Digitizer</a:t>
            </a:r>
            <a:br>
              <a:rPr lang="en-US" sz="1800" dirty="0" smtClean="0"/>
            </a:br>
            <a:r>
              <a:rPr lang="en-US" sz="1800" dirty="0" smtClean="0"/>
              <a:t>    Measurement: DC voltage</a:t>
            </a:r>
            <a:br>
              <a:rPr lang="en-US" sz="1800" dirty="0" smtClean="0"/>
            </a:br>
            <a:r>
              <a:rPr lang="en-US" sz="1800" dirty="0" smtClean="0"/>
              <a:t>    Range: 1V</a:t>
            </a:r>
            <a:br>
              <a:rPr lang="en-US" sz="1800" dirty="0" smtClean="0"/>
            </a:br>
            <a:r>
              <a:rPr lang="en-US" sz="1800" dirty="0" smtClean="0"/>
              <a:t>    NPLC: 0.02</a:t>
            </a:r>
            <a:br>
              <a:rPr lang="en-US" sz="1800" dirty="0" smtClean="0"/>
            </a:br>
            <a:r>
              <a:rPr lang="en-US" sz="1800" dirty="0" smtClean="0"/>
              <a:t>    Impedance: 10M</a:t>
            </a:r>
            <a:br>
              <a:rPr lang="en-US" sz="1800" dirty="0" smtClean="0"/>
            </a:br>
            <a:r>
              <a:rPr lang="en-US" sz="1800" dirty="0" smtClean="0"/>
              <a:t>    Auto Zero: Off</a:t>
            </a:r>
            <a:br>
              <a:rPr lang="en-US" sz="1800" dirty="0" smtClean="0"/>
            </a:br>
            <a:r>
              <a:rPr lang="en-US" sz="1800" dirty="0" smtClean="0"/>
              <a:t>    Mode: Digitizer</a:t>
            </a:r>
            <a:br>
              <a:rPr lang="en-US" sz="1800" dirty="0" smtClean="0"/>
            </a:br>
            <a:r>
              <a:rPr lang="en-US" sz="1800" dirty="0" smtClean="0"/>
              <a:t>   Trigger Source: Immediate</a:t>
            </a:r>
            <a:br>
              <a:rPr lang="en-US" sz="1800" dirty="0" smtClean="0"/>
            </a:br>
            <a:r>
              <a:rPr lang="en-US" sz="1800" dirty="0" smtClean="0"/>
              <a:t>    Sample count: 10k</a:t>
            </a:r>
            <a:br>
              <a:rPr lang="en-US" sz="1800" dirty="0" smtClean="0"/>
            </a:br>
            <a:r>
              <a:rPr lang="en-US" sz="1800" dirty="0" smtClean="0"/>
              <a:t>    Trigger Delay: 92 </a:t>
            </a:r>
            <a:r>
              <a:rPr lang="en-US" sz="1800" dirty="0" err="1" smtClean="0"/>
              <a:t>uSec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098" name="Picture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89538"/>
            <a:ext cx="2109044" cy="44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07" y="1676400"/>
            <a:ext cx="2422789" cy="30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3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143000"/>
            <a:ext cx="7162800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Example (digitizing) </a:t>
            </a:r>
            <a:br>
              <a:rPr lang="en-US" dirty="0" smtClean="0"/>
            </a:br>
            <a:endParaRPr lang="en-US" sz="1800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399" y="5181600"/>
            <a:ext cx="7481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 a 1 Hz rate and a sample count of 10k readings, 10 cycles in the graph represent 1000 readings/second. Setting a trigger delay of 92 us produces almost exactly 1000 readings/second. Setting a delay of 0s results in the readings being acquired over approximately 9 cycles (&gt; 1000 readings/second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4217"/>
            <a:ext cx="8353425" cy="347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7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143000"/>
            <a:ext cx="76962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Example (digitizing - exporting)</a:t>
            </a:r>
            <a:br>
              <a:rPr lang="en-US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Exports from “main” tile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14" y="2666060"/>
            <a:ext cx="4301586" cy="350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957810" cy="137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048000" y="2743200"/>
            <a:ext cx="1371600" cy="533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143000"/>
            <a:ext cx="7162800" cy="3505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Additional Features </a:t>
            </a:r>
            <a:br>
              <a:rPr lang="en-US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SCPI Log / Instrument Reset</a:t>
            </a:r>
          </a:p>
          <a:p>
            <a:pPr marL="0" indent="0">
              <a:buNone/>
            </a:pPr>
            <a:r>
              <a:rPr lang="en-US" dirty="0" smtClean="0"/>
              <a:t>   - </a:t>
            </a:r>
            <a:r>
              <a:rPr lang="en-US" sz="1800" dirty="0" smtClean="0"/>
              <a:t>from “pop out” window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085144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28950"/>
            <a:ext cx="36290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7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143000"/>
            <a:ext cx="7162800" cy="426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Additional Features </a:t>
            </a:r>
            <a:br>
              <a:rPr lang="en-US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Application Help</a:t>
            </a:r>
          </a:p>
          <a:p>
            <a:pPr marL="0" indent="0">
              <a:buNone/>
            </a:pPr>
            <a:r>
              <a:rPr lang="en-US" dirty="0" smtClean="0"/>
              <a:t>   - </a:t>
            </a:r>
            <a:r>
              <a:rPr lang="en-US" sz="1800" dirty="0" smtClean="0"/>
              <a:t>from “pop out” window</a:t>
            </a:r>
            <a:br>
              <a:rPr lang="en-US" sz="1800" dirty="0" smtClean="0"/>
            </a:br>
            <a:r>
              <a:rPr lang="en-US" sz="1800" dirty="0" smtClean="0"/>
              <a:t>    - additional help topics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- from “main” tile </a:t>
            </a:r>
            <a:endParaRPr lang="en-US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993682"/>
            <a:ext cx="19145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781425"/>
            <a:ext cx="33337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724400" y="1981200"/>
            <a:ext cx="600075" cy="4191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29325" y="3695700"/>
            <a:ext cx="600075" cy="4191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143000"/>
            <a:ext cx="76962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461963" indent="-230188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688975" indent="-225425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9112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3684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18256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22828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2740025" indent="-220663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dirty="0" smtClean="0"/>
              <a:t>Issues</a:t>
            </a:r>
            <a:br>
              <a:rPr lang="en-US" dirty="0" smtClean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If PC enters ‘sleep mode’ while data logging the utility must be restarted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.NET </a:t>
            </a:r>
            <a:r>
              <a:rPr lang="en-US" sz="1800" dirty="0"/>
              <a:t>install time: </a:t>
            </a:r>
            <a:r>
              <a:rPr lang="en-US" sz="1800" dirty="0" smtClean="0"/>
              <a:t>on </a:t>
            </a:r>
            <a:r>
              <a:rPr lang="en-US" sz="1800" dirty="0"/>
              <a:t>some XP </a:t>
            </a:r>
            <a:r>
              <a:rPr lang="en-US" sz="1800" dirty="0" smtClean="0"/>
              <a:t>systems installation </a:t>
            </a:r>
            <a:r>
              <a:rPr lang="en-US" sz="1800" dirty="0"/>
              <a:t>of .NET </a:t>
            </a:r>
            <a:r>
              <a:rPr lang="en-US" sz="1800" dirty="0" smtClean="0"/>
              <a:t>may </a:t>
            </a:r>
            <a:r>
              <a:rPr lang="en-US" sz="1800" dirty="0"/>
              <a:t>take </a:t>
            </a:r>
            <a:r>
              <a:rPr lang="en-US" sz="1800" dirty="0" smtClean="0"/>
              <a:t>45  </a:t>
            </a:r>
            <a:br>
              <a:rPr lang="en-US" sz="1800" dirty="0" smtClean="0"/>
            </a:br>
            <a:r>
              <a:rPr lang="en-US" sz="1800" dirty="0" smtClean="0"/>
              <a:t>    minutes </a:t>
            </a:r>
            <a:r>
              <a:rPr lang="en-US" sz="1800" dirty="0"/>
              <a:t>or </a:t>
            </a:r>
            <a:r>
              <a:rPr lang="en-US" sz="1800" dirty="0" smtClean="0"/>
              <a:t>hours to complete. </a:t>
            </a:r>
            <a:r>
              <a:rPr lang="en-US" sz="1800" dirty="0"/>
              <a:t>Not </a:t>
            </a:r>
            <a:r>
              <a:rPr lang="en-US" sz="1800" dirty="0" smtClean="0"/>
              <a:t>common, </a:t>
            </a:r>
            <a:r>
              <a:rPr lang="en-US" sz="1800" dirty="0"/>
              <a:t>but it has occurred and will </a:t>
            </a:r>
            <a:r>
              <a:rPr lang="en-US" sz="1800" dirty="0" smtClean="0"/>
              <a:t>  </a:t>
            </a:r>
            <a:br>
              <a:rPr lang="en-US" sz="1800" dirty="0" smtClean="0"/>
            </a:br>
            <a:r>
              <a:rPr lang="en-US" sz="1800" dirty="0" smtClean="0"/>
              <a:t>    eventually complete.</a:t>
            </a:r>
          </a:p>
          <a:p>
            <a:pPr marL="0" indent="0">
              <a:buNone/>
            </a:pPr>
            <a:r>
              <a:rPr lang="en-US" sz="1800" dirty="0" smtClean="0"/>
              <a:t>    Initial </a:t>
            </a:r>
            <a:r>
              <a:rPr lang="en-US" sz="1800" dirty="0"/>
              <a:t>startup may result in a error if after started too soon after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installation</a:t>
            </a:r>
          </a:p>
          <a:p>
            <a:pPr marL="0" indent="0">
              <a:buNone/>
            </a:pPr>
            <a:r>
              <a:rPr lang="en-US" sz="1800" dirty="0" smtClean="0"/>
              <a:t>    DMM </a:t>
            </a:r>
            <a:r>
              <a:rPr lang="en-US" sz="1800" dirty="0"/>
              <a:t>can lockup if timeouts occur. Use device clear or reset the DMM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91563" cy="992188"/>
          </a:xfrm>
        </p:spPr>
        <p:txBody>
          <a:bodyPr/>
          <a:lstStyle/>
          <a:p>
            <a:r>
              <a:rPr lang="en-US" sz="2400" dirty="0"/>
              <a:t>Agilent True</a:t>
            </a:r>
            <a:r>
              <a:rPr lang="en-US" sz="2400" i="1" dirty="0"/>
              <a:t>v</a:t>
            </a:r>
            <a:r>
              <a:rPr lang="en-US" sz="2400" dirty="0"/>
              <a:t>olt 34460A / 34461A 6 ½ Digit DMMs </a:t>
            </a:r>
            <a:br>
              <a:rPr lang="en-US" sz="2400" dirty="0"/>
            </a:br>
            <a:r>
              <a:rPr lang="en-US" sz="2400" dirty="0"/>
              <a:t> - </a:t>
            </a:r>
            <a:r>
              <a:rPr lang="en-US" sz="2400" dirty="0" smtClean="0"/>
              <a:t>Digital Multimeter Connectivity Utility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838200" y="1219200"/>
            <a:ext cx="7391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Mobile Application</a:t>
            </a:r>
          </a:p>
          <a:p>
            <a:endParaRPr lang="en-US" sz="1800" b="1" dirty="0" smtClean="0"/>
          </a:p>
          <a:p>
            <a:r>
              <a:rPr lang="en-US" sz="1800" dirty="0" smtClean="0"/>
              <a:t>     Mobile </a:t>
            </a:r>
            <a:r>
              <a:rPr lang="en-US" sz="1800" dirty="0"/>
              <a:t>Devices </a:t>
            </a:r>
          </a:p>
          <a:p>
            <a:r>
              <a:rPr lang="en-US" sz="1800" dirty="0" smtClean="0"/>
              <a:t>        Apple </a:t>
            </a:r>
            <a:r>
              <a:rPr lang="en-US" sz="1800" dirty="0"/>
              <a:t>iPhone, </a:t>
            </a:r>
            <a:r>
              <a:rPr lang="en-US" sz="1800" dirty="0" err="1"/>
              <a:t>iPad</a:t>
            </a:r>
            <a:r>
              <a:rPr lang="en-US" sz="1800" dirty="0"/>
              <a:t>, iPod Touch all models; </a:t>
            </a:r>
            <a:r>
              <a:rPr lang="en-US" sz="1800" dirty="0" err="1"/>
              <a:t>iOS</a:t>
            </a:r>
            <a:r>
              <a:rPr lang="en-US" sz="1800" dirty="0"/>
              <a:t> 5.0 and </a:t>
            </a:r>
            <a:r>
              <a:rPr lang="en-US" sz="1800" dirty="0" smtClean="0"/>
              <a:t>later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Connects </a:t>
            </a:r>
            <a:r>
              <a:rPr lang="en-US" sz="1800" dirty="0"/>
              <a:t>directly to LAN DMMs (no LAN-GPIB converters)</a:t>
            </a:r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   Only </a:t>
            </a:r>
            <a:r>
              <a:rPr lang="en-US" sz="1800" dirty="0"/>
              <a:t>works while the app is active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Does </a:t>
            </a:r>
            <a:r>
              <a:rPr lang="en-US" sz="1800" dirty="0"/>
              <a:t>not data log or digitize while it is in background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Be </a:t>
            </a:r>
            <a:r>
              <a:rPr lang="en-US" sz="1800" dirty="0"/>
              <a:t>aware of </a:t>
            </a:r>
            <a:r>
              <a:rPr lang="en-US" sz="1800" dirty="0" err="1"/>
              <a:t>iPad</a:t>
            </a:r>
            <a:r>
              <a:rPr lang="en-US" sz="1800" dirty="0"/>
              <a:t> memory limitations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Delete </a:t>
            </a:r>
            <a:r>
              <a:rPr lang="en-US" sz="1800" dirty="0"/>
              <a:t>the application to clear the data files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114800" y="53340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hlinkClick r:id="rId3"/>
              </a:rPr>
              <a:t>www.agilent.com/find/DMMUtilitysoftware</a:t>
            </a:r>
            <a:endParaRPr lang="en-US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81675"/>
            <a:ext cx="28194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8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7013"/>
            <a:ext cx="8691562" cy="687387"/>
          </a:xfrm>
        </p:spPr>
        <p:txBody>
          <a:bodyPr/>
          <a:lstStyle/>
          <a:p>
            <a:r>
              <a:rPr lang="en-US" dirty="0" smtClean="0"/>
              <a:t>Q&amp;A</a:t>
            </a:r>
          </a:p>
        </p:txBody>
      </p:sp>
      <p:pic>
        <p:nvPicPr>
          <p:cNvPr id="35848" name="Picture 8" descr="C:\Documents and Settings\ddt00\Local Settings\Temporary Internet Files\Content.IE5\V41UGHY4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476" y="1792933"/>
            <a:ext cx="3657143" cy="365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228600" y="228600"/>
            <a:ext cx="8696325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1000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The 34401A 6½ Digit DMM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1" y="853459"/>
            <a:ext cx="8262937" cy="516634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 bwMode="auto">
          <a:xfrm>
            <a:off x="5219700" y="838200"/>
            <a:ext cx="3415372" cy="12954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300"/>
              </a:spcAft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From customers:</a:t>
            </a:r>
          </a:p>
          <a:p>
            <a:pPr algn="ctr">
              <a:spcAft>
                <a:spcPts val="300"/>
              </a:spcAft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“trusted”, “very reliable”, ”perfect product”, 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spcAft>
                <a:spcPts val="3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the workhorse”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23041" y="1295400"/>
            <a:ext cx="3415372" cy="8382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Introduced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in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1991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3400" y="5181600"/>
            <a:ext cx="3415372" cy="8382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Highest volume selling product in EMG history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5029200" y="4953000"/>
            <a:ext cx="3796372" cy="8382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~400,000 units world-wide!!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7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20" name="Line 13"/>
          <p:cNvSpPr>
            <a:spLocks noChangeShapeType="1"/>
          </p:cNvSpPr>
          <p:nvPr/>
        </p:nvSpPr>
        <p:spPr bwMode="auto">
          <a:xfrm>
            <a:off x="4568825" y="1436688"/>
            <a:ext cx="0" cy="3886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itle 11"/>
          <p:cNvSpPr txBox="1">
            <a:spLocks/>
          </p:cNvSpPr>
          <p:nvPr/>
        </p:nvSpPr>
        <p:spPr bwMode="auto">
          <a:xfrm>
            <a:off x="227013" y="227013"/>
            <a:ext cx="869156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Aft>
                <a:spcPct val="10000"/>
              </a:spcAft>
              <a:defRPr/>
            </a:pPr>
            <a:r>
              <a:rPr lang="en-US" sz="2800" b="1" kern="0" dirty="0">
                <a:solidFill>
                  <a:schemeClr val="tx2"/>
                </a:solidFill>
              </a:rPr>
              <a:t>Agilent </a:t>
            </a:r>
            <a:r>
              <a:rPr lang="en-US" sz="2800" b="1" dirty="0">
                <a:solidFill>
                  <a:schemeClr val="tx2"/>
                </a:solidFill>
              </a:rPr>
              <a:t>True</a:t>
            </a:r>
            <a:r>
              <a:rPr lang="en-US" sz="2800" b="1" i="1" dirty="0">
                <a:solidFill>
                  <a:schemeClr val="tx2"/>
                </a:solidFill>
              </a:rPr>
              <a:t>v</a:t>
            </a:r>
            <a:r>
              <a:rPr lang="en-US" sz="2800" b="1" dirty="0">
                <a:solidFill>
                  <a:schemeClr val="tx2"/>
                </a:solidFill>
              </a:rPr>
              <a:t>olt 34460A / 34461A 6 ½ Digit DMMs</a:t>
            </a:r>
            <a:r>
              <a:rPr lang="en-US" sz="2800" b="1" kern="0" dirty="0">
                <a:solidFill>
                  <a:schemeClr val="tx2"/>
                </a:solidFill>
              </a:rPr>
              <a:t> </a:t>
            </a:r>
            <a:br>
              <a:rPr lang="en-US" sz="2800" b="1" kern="0" dirty="0">
                <a:solidFill>
                  <a:schemeClr val="tx2"/>
                </a:solidFill>
              </a:rPr>
            </a:br>
            <a:r>
              <a:rPr lang="en-US" sz="2800" b="1" kern="0" dirty="0">
                <a:solidFill>
                  <a:schemeClr val="tx2"/>
                </a:solidFill>
              </a:rPr>
              <a:t> </a:t>
            </a:r>
            <a:r>
              <a:rPr lang="en-US" sz="2800" b="1" kern="0" dirty="0" smtClean="0">
                <a:solidFill>
                  <a:schemeClr val="tx2"/>
                </a:solidFill>
              </a:rPr>
              <a:t>- A look at the products</a:t>
            </a:r>
            <a:endParaRPr lang="en-US" sz="2800" b="1" u="sng" kern="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295400"/>
            <a:ext cx="7572375" cy="168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352800"/>
            <a:ext cx="7867650" cy="257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7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20" name="Line 13"/>
          <p:cNvSpPr>
            <a:spLocks noChangeShapeType="1"/>
          </p:cNvSpPr>
          <p:nvPr/>
        </p:nvSpPr>
        <p:spPr bwMode="auto">
          <a:xfrm>
            <a:off x="4568825" y="1436688"/>
            <a:ext cx="0" cy="3886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7013" y="227013"/>
            <a:ext cx="8691562" cy="763587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Aft>
                <a:spcPct val="10000"/>
              </a:spcAft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Agilent 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True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v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olt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34460A 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/ 34461A 6 ½ Digit DMMs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9351" y="1529477"/>
            <a:ext cx="40798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Full 34401A SCPI </a:t>
            </a:r>
            <a:r>
              <a:rPr lang="en-US" dirty="0" smtClean="0"/>
              <a:t>compatibility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800" dirty="0" smtClean="0"/>
              <a:t>     </a:t>
            </a:r>
            <a:r>
              <a:rPr lang="en-US" sz="1400" dirty="0" smtClean="0"/>
              <a:t>(</a:t>
            </a:r>
            <a:r>
              <a:rPr lang="en-US" sz="1400" b="1" dirty="0" smtClean="0"/>
              <a:t>34461A is the direct replacement</a:t>
            </a:r>
            <a:r>
              <a:rPr lang="en-US" sz="1400" dirty="0" smtClean="0"/>
              <a:t>)</a:t>
            </a:r>
            <a:br>
              <a:rPr lang="en-US" sz="1400" dirty="0" smtClean="0"/>
            </a:b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Designed </a:t>
            </a:r>
            <a:r>
              <a:rPr lang="en-US" dirty="0"/>
              <a:t>by the same team of engineers </a:t>
            </a:r>
            <a:br>
              <a:rPr lang="en-US" dirty="0"/>
            </a:br>
            <a:r>
              <a:rPr lang="en-US" dirty="0" smtClean="0"/>
              <a:t>as </a:t>
            </a:r>
            <a:r>
              <a:rPr lang="en-US" dirty="0"/>
              <a:t>the 34401A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479167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System Identify: Shift → Utility → System Setup → User Settings → SCPI ID</a:t>
            </a:r>
            <a:br>
              <a:rPr lang="en-US" sz="1800" dirty="0" smtClean="0"/>
            </a:br>
            <a:r>
              <a:rPr lang="en-US" sz="1800" dirty="0" smtClean="0"/>
              <a:t>                           SYSTem:IDENtify HP34401A</a:t>
            </a:r>
            <a:br>
              <a:rPr lang="en-US" sz="1800" dirty="0" smtClean="0"/>
            </a:br>
            <a:r>
              <a:rPr lang="en-US" sz="1800" dirty="0" smtClean="0"/>
              <a:t>  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890608" cy="33450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533400" y="990600"/>
            <a:ext cx="3886200" cy="3581400"/>
          </a:xfrm>
          <a:prstGeom prst="rect">
            <a:avLst/>
          </a:pr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5648325"/>
            <a:ext cx="4648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Rectangle 30"/>
          <p:cNvSpPr>
            <a:spLocks noChangeArrowheads="1"/>
          </p:cNvSpPr>
          <p:nvPr/>
        </p:nvSpPr>
        <p:spPr bwMode="auto">
          <a:xfrm>
            <a:off x="227013" y="227013"/>
            <a:ext cx="869156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eaLnBrk="0" hangingPunct="0">
              <a:spcAft>
                <a:spcPct val="10000"/>
              </a:spcAft>
              <a:defRPr/>
            </a:pPr>
            <a:r>
              <a:rPr lang="en-US" sz="2800" b="1" kern="0" dirty="0">
                <a:solidFill>
                  <a:schemeClr val="tx2"/>
                </a:solidFill>
              </a:rPr>
              <a:t>Agilent </a:t>
            </a:r>
            <a:r>
              <a:rPr lang="en-US" sz="2800" b="1" dirty="0">
                <a:solidFill>
                  <a:schemeClr val="tx2"/>
                </a:solidFill>
              </a:rPr>
              <a:t>True</a:t>
            </a:r>
            <a:r>
              <a:rPr lang="en-US" sz="2800" b="1" i="1" dirty="0">
                <a:solidFill>
                  <a:schemeClr val="tx2"/>
                </a:solidFill>
              </a:rPr>
              <a:t>v</a:t>
            </a:r>
            <a:r>
              <a:rPr lang="en-US" sz="2800" b="1" dirty="0">
                <a:solidFill>
                  <a:schemeClr val="tx2"/>
                </a:solidFill>
              </a:rPr>
              <a:t>olt 34460A / 34461A 6 ½ Digit DMMs</a:t>
            </a:r>
            <a:r>
              <a:rPr lang="en-US" sz="2800" b="1" kern="0" dirty="0">
                <a:solidFill>
                  <a:schemeClr val="tx2"/>
                </a:solidFill>
              </a:rPr>
              <a:t> </a:t>
            </a:r>
            <a:r>
              <a:rPr lang="en-US" sz="2800" b="1" kern="0" dirty="0" smtClean="0">
                <a:solidFill>
                  <a:schemeClr val="tx2"/>
                </a:solidFill>
              </a:rPr>
              <a:t/>
            </a:r>
            <a:br>
              <a:rPr lang="en-US" sz="2800" b="1" kern="0" dirty="0" smtClean="0">
                <a:solidFill>
                  <a:schemeClr val="tx2"/>
                </a:solidFill>
              </a:rPr>
            </a:br>
            <a:r>
              <a:rPr lang="en-US" sz="2800" b="1" kern="0" dirty="0" smtClean="0">
                <a:solidFill>
                  <a:schemeClr val="tx2"/>
                </a:solidFill>
              </a:rPr>
              <a:t> </a:t>
            </a:r>
            <a:r>
              <a:rPr lang="en-US" b="1" kern="0" dirty="0" smtClean="0">
                <a:solidFill>
                  <a:schemeClr val="tx2"/>
                </a:solidFill>
              </a:rPr>
              <a:t>Full 34401A SCPI Compatibility</a:t>
            </a:r>
            <a:endParaRPr lang="en-US" b="1" u="sng" kern="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1580852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compatibilty mode to enable - accepts </a:t>
            </a:r>
            <a:r>
              <a:rPr lang="en-US" dirty="0"/>
              <a:t>34401A </a:t>
            </a:r>
            <a:r>
              <a:rPr lang="en-US" dirty="0" smtClean="0"/>
              <a:t>commands directly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800" dirty="0" smtClean="0"/>
              <a:t>         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Programming and compatibilty differences document (√)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34401A Discontinuance date announced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2000" dirty="0" smtClean="0"/>
              <a:t>&gt; anticipated: 7/2014 – 7/2015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895601" y="5376446"/>
            <a:ext cx="5562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cp.literature.agilent.com/litweb/pdf/5991-2367EN.pdf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5329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√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20" name="Line 13"/>
          <p:cNvSpPr>
            <a:spLocks noChangeShapeType="1"/>
          </p:cNvSpPr>
          <p:nvPr/>
        </p:nvSpPr>
        <p:spPr bwMode="auto">
          <a:xfrm>
            <a:off x="4568825" y="1436688"/>
            <a:ext cx="0" cy="3886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itle 11"/>
          <p:cNvSpPr txBox="1">
            <a:spLocks/>
          </p:cNvSpPr>
          <p:nvPr/>
        </p:nvSpPr>
        <p:spPr bwMode="auto">
          <a:xfrm>
            <a:off x="227013" y="227013"/>
            <a:ext cx="869156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Aft>
                <a:spcPct val="10000"/>
              </a:spcAft>
              <a:defRPr/>
            </a:pPr>
            <a:r>
              <a:rPr lang="en-US" sz="2800" b="1" kern="0" dirty="0">
                <a:solidFill>
                  <a:schemeClr val="tx2"/>
                </a:solidFill>
              </a:rPr>
              <a:t>Agilent </a:t>
            </a:r>
            <a:r>
              <a:rPr lang="en-US" sz="2800" b="1" dirty="0">
                <a:solidFill>
                  <a:schemeClr val="tx2"/>
                </a:solidFill>
              </a:rPr>
              <a:t>True</a:t>
            </a:r>
            <a:r>
              <a:rPr lang="en-US" sz="2800" b="1" i="1" dirty="0">
                <a:solidFill>
                  <a:schemeClr val="tx2"/>
                </a:solidFill>
              </a:rPr>
              <a:t>v</a:t>
            </a:r>
            <a:r>
              <a:rPr lang="en-US" sz="2800" b="1" dirty="0">
                <a:solidFill>
                  <a:schemeClr val="tx2"/>
                </a:solidFill>
              </a:rPr>
              <a:t>olt 34460A / 34461A 6 ½ Digit DMMs</a:t>
            </a:r>
            <a:r>
              <a:rPr lang="en-US" sz="2800" b="1" kern="0" dirty="0">
                <a:solidFill>
                  <a:schemeClr val="tx2"/>
                </a:solidFill>
              </a:rPr>
              <a:t> </a:t>
            </a:r>
            <a:br>
              <a:rPr lang="en-US" sz="2800" b="1" kern="0" dirty="0">
                <a:solidFill>
                  <a:schemeClr val="tx2"/>
                </a:solidFill>
              </a:rPr>
            </a:br>
            <a:r>
              <a:rPr lang="en-US" sz="2800" b="1" kern="0" dirty="0">
                <a:solidFill>
                  <a:schemeClr val="tx2"/>
                </a:solidFill>
              </a:rPr>
              <a:t> </a:t>
            </a:r>
            <a:r>
              <a:rPr lang="en-US" sz="2800" b="1" kern="0" dirty="0" smtClean="0">
                <a:solidFill>
                  <a:schemeClr val="tx2"/>
                </a:solidFill>
              </a:rPr>
              <a:t> - A look at the products</a:t>
            </a:r>
            <a:endParaRPr lang="en-US" sz="2800" b="1" u="sng" kern="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000" r="13333" b="20000"/>
          <a:stretch>
            <a:fillRect/>
          </a:stretch>
        </p:blipFill>
        <p:spPr>
          <a:xfrm>
            <a:off x="483472" y="1295400"/>
            <a:ext cx="3962400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2155" r="13333" b="27845"/>
          <a:stretch>
            <a:fillRect/>
          </a:stretch>
        </p:blipFill>
        <p:spPr>
          <a:xfrm>
            <a:off x="4899024" y="1219200"/>
            <a:ext cx="3806172" cy="19030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9445" y="3200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34460A</a:t>
            </a:r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2" t="28404" r="15447" b="22816"/>
          <a:stretch>
            <a:fillRect/>
          </a:stretch>
        </p:blipFill>
        <p:spPr>
          <a:xfrm>
            <a:off x="304800" y="3646052"/>
            <a:ext cx="4064872" cy="2032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2" t="27343" r="17078" b="26690"/>
          <a:stretch>
            <a:fillRect/>
          </a:stretch>
        </p:blipFill>
        <p:spPr>
          <a:xfrm>
            <a:off x="4645025" y="3505200"/>
            <a:ext cx="4346575" cy="2173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38600" y="56504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34461A</a:t>
            </a:r>
            <a:endParaRPr lang="en-US" sz="1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lt;Module Number&amp;gt;&amp;#x0D;&amp;#x0A;&amp;lt;Presenter&amp;gt;&amp;#x0D;&amp;#x0A;&amp;lt;Job Title&amp;gt;&amp;#x0D;&amp;#x0A;&amp;lt;Date&amp;gt;&amp;quot;&quot;/&gt;&lt;property id=&quot;20307&quot; value=&quot;464&quot;/&gt;&lt;/object&gt;&lt;object type=&quot;3&quot; unique_id=&quot;10005&quot;&gt;&lt;property id=&quot;20148&quot; value=&quot;5&quot;/&gt;&lt;property id=&quot;20300&quot; value=&quot;Slide 2 - &amp;quot;Course Objectives&amp;quot;&quot;/&gt;&lt;property id=&quot;20307&quot; value=&quot;577&quot;/&gt;&lt;/object&gt;&lt;object type=&quot;3&quot; unique_id=&quot;10006&quot;&gt;&lt;property id=&quot;20148&quot; value=&quot;5&quot;/&gt;&lt;property id=&quot;20300&quot; value=&quot;Slide 3 - &amp;quot;Course Agenda&amp;quot;&quot;/&gt;&lt;property id=&quot;20307&quot; value=&quot;554&quot;/&gt;&lt;/object&gt;&lt;object type=&quot;3&quot; unique_id=&quot;10007&quot;&gt;&lt;property id=&quot;20148&quot; value=&quot;5&quot;/&gt;&lt;property id=&quot;20300&quot; value=&quot;Slide 4 - &amp;quot;Why RF Sensors? - Trends in RF Technology&amp;quot;&quot;/&gt;&lt;property id=&quot;20307&quot; value=&quot;576&quot;/&gt;&lt;/object&gt;&lt;object type=&quot;3&quot; unique_id=&quot;10008&quot;&gt;&lt;property id=&quot;20148&quot; value=&quot;5&quot;/&gt;&lt;property id=&quot;20300&quot; value=&quot;Slide 5 - &amp;quot;U1600A Handheld Scope&amp;quot;&quot;/&gt;&lt;property id=&quot;20307&quot; value=&quot;536&quot;/&gt;&lt;/object&gt;&lt;object type=&quot;3&quot; unique_id=&quot;10009&quot;&gt;&lt;property id=&quot;20148&quot; value=&quot;5&quot;/&gt;&lt;property id=&quot;20300&quot; value=&quot;Slide 6 - &amp;quot;Agilent Technologies PXA Signal Analyzer&amp;#x0D;&amp;#x0A;N9030A &amp;#x0D;&amp;#x0A;&amp;quot;&quot;/&gt;&lt;property id=&quot;20307&quot; value=&quot;552&quot;/&gt;&lt;/object&gt;&lt;object type=&quot;3&quot; unique_id=&quot;10010&quot;&gt;&lt;property id=&quot;20148&quot; value=&quot;5&quot;/&gt;&lt;property id=&quot;20300&quot; value=&quot;Slide 7&quot;/&gt;&lt;property id=&quot;20307&quot; value=&quot;568&quot;/&gt;&lt;/object&gt;&lt;object type=&quot;3&quot; unique_id=&quot;10011&quot;&gt;&lt;property id=&quot;20148&quot; value=&quot;5&quot;/&gt;&lt;property id=&quot;20300&quot; value=&quot;Slide 8&quot;/&gt;&lt;property id=&quot;20307&quot; value=&quot;555&quot;/&gt;&lt;/object&gt;&lt;object type=&quot;3&quot; unique_id=&quot;10012&quot;&gt;&lt;property id=&quot;20148&quot; value=&quot;5&quot;/&gt;&lt;property id=&quot;20300&quot; value=&quot;Slide 9 - &amp;quot;Product Comparison&amp;quot;&quot;/&gt;&lt;property id=&quot;20307&quot; value=&quot;538&quot;/&gt;&lt;/object&gt;&lt;object type=&quot;3&quot; unique_id=&quot;10013&quot;&gt;&lt;property id=&quot;20148&quot; value=&quot;5&quot;/&gt;&lt;property id=&quot;20300&quot; value=&quot;Slide 10 - &amp;quot; The new PXA &amp;#x0D;&amp;#x0A;Signal Analyzer&amp;#x0D;&amp;#x0A;N9030A &amp;quot;&quot;/&gt;&lt;property id=&quot;20307&quot; value=&quot;558&quot;/&gt;&lt;/object&gt;&lt;object type=&quot;3&quot; unique_id=&quot;10014&quot;&gt;&lt;property id=&quot;20148&quot; value=&quot;5&quot;/&gt;&lt;property id=&quot;20300&quot; value=&quot;Slide 11 - &amp;quot;Target Customers and Applications for PXB &amp;#x0D;&amp;#x0A;&amp;quot;&quot;/&gt;&lt;property id=&quot;20307&quot; value=&quot;539&quot;/&gt;&lt;/object&gt;&lt;object type=&quot;3&quot; unique_id=&quot;10015&quot;&gt;&lt;property id=&quot;20148&quot; value=&quot;5&quot;/&gt;&lt;property id=&quot;20300&quot; value=&quot;Slide 12 - &amp;quot;Target Applications for N8480 Series&amp;quot;&quot;/&gt;&lt;property id=&quot;20307&quot; value=&quot;550&quot;/&gt;&lt;/object&gt;&lt;object type=&quot;3&quot; unique_id=&quot;10016&quot;&gt;&lt;property id=&quot;20148&quot; value=&quot;5&quot;/&gt;&lt;property id=&quot;20300&quot; value=&quot;Slide 13 - &amp;quot;Target Markets, Applications, Customers&amp;quot;&quot;/&gt;&lt;property id=&quot;20307&quot; value=&quot;575&quot;/&gt;&lt;/object&gt;&lt;object type=&quot;3&quot; unique_id=&quot;10017&quot;&gt;&lt;property id=&quot;20148&quot; value=&quot;5&quot;/&gt;&lt;property id=&quot;20300&quot; value=&quot;Slide 14 - &amp;quot;Target Customers/Markets/Applications for N1930B&amp;quot;&quot;/&gt;&lt;property id=&quot;20307&quot; value=&quot;551&quot;/&gt;&lt;/object&gt;&lt;object type=&quot;3&quot; unique_id=&quot;10018&quot;&gt;&lt;property id=&quot;20148&quot; value=&quot;5&quot;/&gt;&lt;property id=&quot;20300&quot; value=&quot;Slide 15 - &amp;quot;“Why Buy Agilent ?” Customer Value Summary&amp;#x0D;&amp;#x0A; &amp;lt;technical buyer&amp;gt;  &amp;lt;economic buyer&amp;gt; &amp;quot;&quot;/&gt;&lt;property id=&quot;20307&quot; value=&quot;570&quot;/&gt;&lt;/object&gt;&lt;object type=&quot;3&quot; unique_id=&quot;10019&quot;&gt;&lt;property id=&quot;20148&quot; value=&quot;5&quot;/&gt;&lt;property id=&quot;20300&quot; value=&quot;Slide 16 - &amp;quot;Sales Opportunity #1: &amp;lt;Market/Application&amp;gt;&amp;quot;&quot;/&gt;&lt;property id=&quot;20307&quot; value=&quot;571&quot;/&gt;&lt;/object&gt;&lt;object type=&quot;3&quot; unique_id=&quot;10020&quot;&gt;&lt;property id=&quot;20148&quot; value=&quot;5&quot;/&gt;&lt;property id=&quot;20300&quot; value=&quot;Slide 17 - &amp;quot;Answer to “Why Buy from Agilent ?” Value&amp;#x0D;&amp;#x0A;Summary (Technical Buyer) for PNA-X iTMSA&amp;quot;&quot;/&gt;&lt;property id=&quot;20307&quot; value=&quot;556&quot;/&gt;&lt;/object&gt;&lt;object type=&quot;3&quot; unique_id=&quot;10021&quot;&gt;&lt;property id=&quot;20148&quot; value=&quot;5&quot;/&gt;&lt;property id=&quot;20300&quot; value=&quot;Slide 18 - &amp;quot;Customer Value #1: Fastest to Target Specification&amp;quot;&quot;/&gt;&lt;property id=&quot;20307&quot; value=&quot;546&quot;/&gt;&lt;/object&gt;&lt;object type=&quot;3&quot; unique_id=&quot;10022&quot;&gt;&lt;property id=&quot;20148&quot; value=&quot;5&quot;/&gt;&lt;property id=&quot;20300&quot; value=&quot;Slide 19&quot;/&gt;&lt;property id=&quot;20307&quot; value=&quot;540&quot;/&gt;&lt;/object&gt;&lt;object type=&quot;3&quot; unique_id=&quot;10023&quot;&gt;&lt;property id=&quot;20148&quot; value=&quot;5&quot;/&gt;&lt;property id=&quot;20300&quot; value=&quot;Slide 20 - &amp;quot;Why Buy U3051/52A? Value Summary #3&amp;quot;&quot;/&gt;&lt;property id=&quot;20307&quot; value=&quot;559&quot;/&gt;&lt;/object&gt;&lt;object type=&quot;3&quot; unique_id=&quot;10024&quot;&gt;&lt;property id=&quot;20148&quot; value=&quot;5&quot;/&gt;&lt;property id=&quot;20300&quot; value=&quot;Slide 21&quot;/&gt;&lt;property id=&quot;20307&quot; value=&quot;560&quot;/&gt;&lt;/object&gt;&lt;object type=&quot;3&quot; unique_id=&quot;10025&quot;&gt;&lt;property id=&quot;20148&quot; value=&quot;5&quot;/&gt;&lt;property id=&quot;20300&quot; value=&quot;Slide 22&quot;/&gt;&lt;property id=&quot;20307&quot; value=&quot;542&quot;/&gt;&lt;/object&gt;&lt;object type=&quot;3&quot; unique_id=&quot;10026&quot;&gt;&lt;property id=&quot;20148&quot; value=&quot;5&quot;/&gt;&lt;property id=&quot;20300&quot; value=&quot;Slide 23 - &amp;quot;CMW500 Multi-Format Capability vs. 8960&amp;quot;&quot;/&gt;&lt;property id=&quot;20307&quot; value=&quot;564&quot;/&gt;&lt;/object&gt;&lt;object type=&quot;3&quot; unique_id=&quot;10027&quot;&gt;&lt;property id=&quot;20148&quot; value=&quot;5&quot;/&gt;&lt;property id=&quot;20300&quot; value=&quot;Slide 24 - &amp;quot;Competitive High Performance SA Comparisons&amp;quot;&quot;/&gt;&lt;property id=&quot;20307&quot; value=&quot;547&quot;/&gt;&lt;/object&gt;&lt;object type=&quot;3&quot; unique_id=&quot;10028&quot;&gt;&lt;property id=&quot;20148&quot; value=&quot;5&quot;/&gt;&lt;property id=&quot;20300&quot; value=&quot;Slide 25 - &amp;quot;&amp;lt;Product&amp;gt; Vs &amp;lt;Competitor #1’s&amp;gt; &amp;lt;product&amp;gt;&amp;quot;&quot;/&gt;&lt;property id=&quot;20307&quot; value=&quot;532&quot;/&gt;&lt;/object&gt;&lt;object type=&quot;3&quot; unique_id=&quot;10029&quot;&gt;&lt;property id=&quot;20148&quot; value=&quot;5&quot;/&gt;&lt;property id=&quot;20300&quot; value=&quot;Slide 26 - &amp;quot;Competitive Selling with U3051/52A&amp;quot;&quot;/&gt;&lt;property id=&quot;20307&quot; value=&quot;557&quot;/&gt;&lt;/object&gt;&lt;object type=&quot;3&quot; unique_id=&quot;10030&quot;&gt;&lt;property id=&quot;20148&quot; value=&quot;5&quot;/&gt;&lt;property id=&quot;20300&quot; value=&quot;Slide 27 - &amp;quot;Competitive Selling with U3051/52A&amp;quot;&quot;/&gt;&lt;property id=&quot;20307&quot; value=&quot;567&quot;/&gt;&lt;/object&gt;&lt;object type=&quot;3&quot; unique_id=&quot;10031&quot;&gt;&lt;property id=&quot;20148&quot; value=&quot;5&quot;/&gt;&lt;property id=&quot;20300&quot; value=&quot;Slide 28 - &amp;quot;Support Resources&amp;quot;&quot;/&gt;&lt;property id=&quot;20307&quot; value=&quot;478&quot;/&gt;&lt;/object&gt;&lt;object type=&quot;3&quot; unique_id=&quot;10032&quot;&gt;&lt;property id=&quot;20148&quot; value=&quot;5&quot;/&gt;&lt;property id=&quot;20300&quot; value=&quot;Slide 29 - &amp;quot;Call to Action&amp;quot;&quot;/&gt;&lt;property id=&quot;20307&quot; value=&quot;535&quot;/&gt;&lt;/object&gt;&lt;object type=&quot;3&quot; unique_id=&quot;10033&quot;&gt;&lt;property id=&quot;20148&quot; value=&quot;5&quot;/&gt;&lt;property id=&quot;20300&quot; value=&quot;Slide 30 - &amp;quot;Call to Action&amp;quot;&quot;/&gt;&lt;property id=&quot;20307&quot; value=&quot;562&quot;/&gt;&lt;/object&gt;&lt;object type=&quot;3&quot; unique_id=&quot;10034&quot;&gt;&lt;property id=&quot;20148&quot; value=&quot;5&quot;/&gt;&lt;property id=&quot;20300&quot; value=&quot;Slide 31 - &amp;quot;Q and A Session&amp;quot;&quot;/&gt;&lt;property id=&quot;20307&quot; value=&quot;479&quot;/&gt;&lt;/object&gt;&lt;object type=&quot;3&quot; unique_id=&quot;10035&quot;&gt;&lt;property id=&quot;20148&quot; value=&quot;5&quot;/&gt;&lt;property id=&quot;20300&quot; value=&quot;Slide 32 - &amp;quot;Backup Slides&amp;quot;&quot;/&gt;&lt;property id=&quot;20307&quot; value=&quot;553&quot;/&gt;&lt;/object&gt;&lt;object type=&quot;3&quot; unique_id=&quot;10036&quot;&gt;&lt;property id=&quot;20148&quot; value=&quot;5&quot;/&gt;&lt;property id=&quot;20300&quot; value=&quot;Slide 33 - &amp;quot;Answer to “Why Buy from Agilent ?” Value&amp;#x0D;&amp;#x0A;Summary (Economic Buyer) for PNA-X iTMSA&amp;quot;&quot;/&gt;&lt;property id=&quot;20307&quot; value=&quot;572&quot;/&gt;&lt;/object&gt;&lt;object type=&quot;3&quot; unique_id=&quot;10037&quot;&gt;&lt;property id=&quot;20148&quot; value=&quot;5&quot;/&gt;&lt;property id=&quot;20300&quot; value=&quot;Slide 34 - &amp;quot;Why Buy from Agilent? – Economic Buyer&amp;quot;&quot;/&gt;&lt;property id=&quot;20307&quot; value=&quot;573&quot;/&gt;&lt;/object&gt;&lt;object type=&quot;3&quot; unique_id=&quot;10038&quot;&gt;&lt;property id=&quot;20148&quot; value=&quot;5&quot;/&gt;&lt;property id=&quot;20300&quot; value=&quot;Slide 35 - &amp;quot;Sales Opportunity #2: Low Cost R&amp;amp;D&amp;quot;&quot;/&gt;&lt;property id=&quot;20307&quot; value=&quot;57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0,180005545,E:\kkppt\Neophytes\Courses\PL Portfolios\DAC_106\3022_DAC_106_Dec2009_No_Quiz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0,180005545,E:\kkppt\Neophytes\Courses\PL Portfolios\DAC_106\3022_DAC_106_Dec2009_No_Quiz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0,180005545,E:\kkppt\Neophytes\Courses\PL Portfolios\DAC_106\3022_DAC_106_Dec2009_No_Quiz_pptx\Media.ppcx"/>
</p:tagLst>
</file>

<file path=ppt/theme/theme1.xml><?xml version="1.0" encoding="utf-8"?>
<a:theme xmlns:a="http://schemas.openxmlformats.org/drawingml/2006/main" name="Agilent_template">
  <a:themeElements>
    <a:clrScheme name="Agilent_template 1">
      <a:dk1>
        <a:srgbClr val="000000"/>
      </a:dk1>
      <a:lt1>
        <a:srgbClr val="FFFFFF"/>
      </a:lt1>
      <a:dk2>
        <a:srgbClr val="0099CC"/>
      </a:dk2>
      <a:lt2>
        <a:srgbClr val="999999"/>
      </a:lt2>
      <a:accent1>
        <a:srgbClr val="0099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E78A00"/>
      </a:accent6>
      <a:hlink>
        <a:srgbClr val="99CC33"/>
      </a:hlink>
      <a:folHlink>
        <a:srgbClr val="990066"/>
      </a:folHlink>
    </a:clrScheme>
    <a:fontScheme name="Agile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gilent_template 1">
        <a:dk1>
          <a:srgbClr val="000000"/>
        </a:dk1>
        <a:lt1>
          <a:srgbClr val="FFFFFF"/>
        </a:lt1>
        <a:dk2>
          <a:srgbClr val="0099CC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2">
        <a:dk1>
          <a:srgbClr val="999999"/>
        </a:dk1>
        <a:lt1>
          <a:srgbClr val="FFFFFF"/>
        </a:lt1>
        <a:dk2>
          <a:srgbClr val="000000"/>
        </a:dk2>
        <a:lt2>
          <a:srgbClr val="0099CC"/>
        </a:lt2>
        <a:accent1>
          <a:srgbClr val="0099CC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3">
        <a:dk1>
          <a:srgbClr val="999999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4">
        <a:dk1>
          <a:srgbClr val="999999"/>
        </a:dk1>
        <a:lt1>
          <a:srgbClr val="FFFFFF"/>
        </a:lt1>
        <a:dk2>
          <a:srgbClr val="FF99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FFC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5">
        <a:dk1>
          <a:srgbClr val="999999"/>
        </a:dk1>
        <a:lt1>
          <a:srgbClr val="FFFFFF"/>
        </a:lt1>
        <a:dk2>
          <a:srgbClr val="6699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CA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6">
        <a:dk1>
          <a:srgbClr val="999999"/>
        </a:dk1>
        <a:lt1>
          <a:srgbClr val="FFFFFF"/>
        </a:lt1>
        <a:dk2>
          <a:srgbClr val="6633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AD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7">
        <a:dk1>
          <a:srgbClr val="000000"/>
        </a:dk1>
        <a:lt1>
          <a:srgbClr val="FFCC00"/>
        </a:lt1>
        <a:dk2>
          <a:srgbClr val="000000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FFE2AA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8">
        <a:dk1>
          <a:srgbClr val="999999"/>
        </a:dk1>
        <a:lt1>
          <a:srgbClr val="FFFFFF"/>
        </a:lt1>
        <a:dk2>
          <a:srgbClr val="99CC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E2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9">
        <a:dk1>
          <a:srgbClr val="999999"/>
        </a:dk1>
        <a:lt1>
          <a:srgbClr val="FFFFFF"/>
        </a:lt1>
        <a:dk2>
          <a:srgbClr val="9900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AA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0">
        <a:dk1>
          <a:srgbClr val="999999"/>
        </a:dk1>
        <a:lt1>
          <a:srgbClr val="FFFFFF"/>
        </a:lt1>
        <a:dk2>
          <a:srgbClr val="9966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B8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1">
        <a:dk1>
          <a:srgbClr val="999999"/>
        </a:dk1>
        <a:lt1>
          <a:srgbClr val="FFFFFF"/>
        </a:lt1>
        <a:dk2>
          <a:srgbClr val="9999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C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2">
        <a:dk1>
          <a:srgbClr val="999999"/>
        </a:dk1>
        <a:lt1>
          <a:srgbClr val="FFFFFF"/>
        </a:lt1>
        <a:dk2>
          <a:srgbClr val="6633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AD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3">
        <a:dk1>
          <a:srgbClr val="000000"/>
        </a:dk1>
        <a:lt1>
          <a:srgbClr val="66CCFF"/>
        </a:lt1>
        <a:dk2>
          <a:srgbClr val="000000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B8E2FF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14">
        <a:dk1>
          <a:srgbClr val="999999"/>
        </a:dk1>
        <a:lt1>
          <a:srgbClr val="FFFFFF"/>
        </a:lt1>
        <a:dk2>
          <a:srgbClr val="CC99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E2CA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5">
        <a:dk1>
          <a:srgbClr val="999999"/>
        </a:dk1>
        <a:lt1>
          <a:srgbClr val="FFFFFF"/>
        </a:lt1>
        <a:dk2>
          <a:srgbClr val="9900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A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6">
        <a:dk1>
          <a:srgbClr val="999999"/>
        </a:dk1>
        <a:lt1>
          <a:srgbClr val="FFFFFF"/>
        </a:lt1>
        <a:dk2>
          <a:srgbClr val="999999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CAC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Agilent_template</Template>
  <TotalTime>18161</TotalTime>
  <Words>1831</Words>
  <Application>Microsoft Office PowerPoint</Application>
  <PresentationFormat>Letter Paper (8.5x11 in)</PresentationFormat>
  <Paragraphs>441</Paragraphs>
  <Slides>60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Agilent_template</vt:lpstr>
      <vt:lpstr>                              INTRODUCING GEM: General-Purpose Electronic Measurement Division                                          and the        Agilent Truevolt 34460A / 34461A 6 ½ Digit DMMs </vt:lpstr>
      <vt:lpstr>GEM Marketing Organization</vt:lpstr>
      <vt:lpstr>Application &amp; Support Organization</vt:lpstr>
      <vt:lpstr>GEM Product Portfolio</vt:lpstr>
      <vt:lpstr>GEM Order Profile  By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Agilent Truevolt 34460A / 34461A 6 ½ Digit DMMs   - Service and Support</vt:lpstr>
      <vt:lpstr>Agilent Truevolt 34460A / 34461A 6 ½ Digit DMMs   - Service and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Agilent Truevolt 34460A / 34461A 6 ½ Digit DMMs   - Digital Multimeter Connectivity Utility</vt:lpstr>
      <vt:lpstr>Q&amp;A</vt:lpstr>
      <vt:lpstr>PowerPoint Presentation</vt:lpstr>
    </vt:vector>
  </TitlesOfParts>
  <Manager>KSO Global R&amp;D Education - EPSG Technical Training Team</Manager>
  <Company>Agilent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Product Training</dc:title>
  <dc:subject>RLO</dc:subject>
  <dc:creator>Don Byrtus - Sarah Ernst</dc:creator>
  <cp:keywords>RLO 7 v1.5</cp:keywords>
  <dc:description>Revised November 14, 2001</dc:description>
  <cp:lastModifiedBy>DURR,JIM (A-Loveland,ex1)</cp:lastModifiedBy>
  <cp:revision>821</cp:revision>
  <cp:lastPrinted>2013-06-26T19:21:37Z</cp:lastPrinted>
  <dcterms:created xsi:type="dcterms:W3CDTF">2001-11-03T00:26:22Z</dcterms:created>
  <dcterms:modified xsi:type="dcterms:W3CDTF">2013-07-17T16:59:13Z</dcterms:modified>
</cp:coreProperties>
</file>